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990" r:id="rId2"/>
    <p:sldId id="1026" r:id="rId3"/>
    <p:sldId id="1004" r:id="rId4"/>
    <p:sldId id="1025" r:id="rId5"/>
    <p:sldId id="1022" r:id="rId6"/>
    <p:sldId id="1010" r:id="rId7"/>
    <p:sldId id="995" r:id="rId8"/>
    <p:sldId id="996" r:id="rId9"/>
    <p:sldId id="1001" r:id="rId10"/>
    <p:sldId id="997" r:id="rId11"/>
    <p:sldId id="1019" r:id="rId12"/>
    <p:sldId id="1021" r:id="rId13"/>
    <p:sldId id="1020" r:id="rId14"/>
    <p:sldId id="1029" r:id="rId15"/>
    <p:sldId id="1013" r:id="rId16"/>
    <p:sldId id="1027" r:id="rId17"/>
    <p:sldId id="1028" r:id="rId18"/>
    <p:sldId id="1006" r:id="rId19"/>
    <p:sldId id="1016" r:id="rId20"/>
    <p:sldId id="1005" r:id="rId21"/>
    <p:sldId id="1018" r:id="rId22"/>
    <p:sldId id="10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79A"/>
    <a:srgbClr val="262C59"/>
    <a:srgbClr val="F2F2F2"/>
    <a:srgbClr val="60AFB7"/>
    <a:srgbClr val="3C777D"/>
    <a:srgbClr val="DDA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6E1FD7-88B5-A9A0-2DE8-BEB45549B983}" v="1" dt="2021-02-10T23:14:26.776"/>
    <p1510:client id="{B1DF1B9B-B2A3-4C56-A0D1-3DAA347835E6}" v="4" dt="2021-02-10T22:06:04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9" autoAdjust="0"/>
    <p:restoredTop sz="94394" autoAdjust="0"/>
  </p:normalViewPr>
  <p:slideViewPr>
    <p:cSldViewPr snapToGrid="0">
      <p:cViewPr varScale="1">
        <p:scale>
          <a:sx n="63" d="100"/>
          <a:sy n="63" d="100"/>
        </p:scale>
        <p:origin x="56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22B69-311C-425F-94E8-EE243B3E6BE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89158-C4FD-4518-8CFE-F99B38C74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5B7A4CF-72EB-476A-95B1-D8B49CE66E7D}"/>
              </a:ext>
            </a:extLst>
          </p:cNvPr>
          <p:cNvSpPr/>
          <p:nvPr userDrawn="1"/>
        </p:nvSpPr>
        <p:spPr>
          <a:xfrm>
            <a:off x="6455161" y="0"/>
            <a:ext cx="5736839" cy="6858000"/>
          </a:xfrm>
          <a:prstGeom prst="rect">
            <a:avLst/>
          </a:prstGeom>
          <a:solidFill>
            <a:srgbClr val="3C7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4655AF90-9DCD-4600-A14E-A1EBFE7FA4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67475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Placeholder 8" descr="A close up of a box&#10;&#10;Description automatically generated">
            <a:extLst>
              <a:ext uri="{FF2B5EF4-FFF2-40B4-BE49-F238E27FC236}">
                <a16:creationId xmlns:a16="http://schemas.microsoft.com/office/drawing/2014/main" xmlns="" id="{9CFCE198-A775-8343-86EC-60E236AC2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1" r="25991"/>
          <a:stretch>
            <a:fillRect/>
          </a:stretch>
        </p:blipFill>
        <p:spPr>
          <a:xfrm>
            <a:off x="6444325" y="873"/>
            <a:ext cx="4884099" cy="688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0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F7C5D8D-5792-4D73-BC35-F2FD3956427B}"/>
              </a:ext>
            </a:extLst>
          </p:cNvPr>
          <p:cNvSpPr/>
          <p:nvPr userDrawn="1"/>
        </p:nvSpPr>
        <p:spPr>
          <a:xfrm>
            <a:off x="8795657" y="0"/>
            <a:ext cx="3396343" cy="6858000"/>
          </a:xfrm>
          <a:prstGeom prst="rect">
            <a:avLst/>
          </a:prstGeom>
          <a:solidFill>
            <a:srgbClr val="3C7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3112552-0B45-4320-9A43-6F60D91227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533400"/>
            <a:ext cx="4659087" cy="5791200"/>
          </a:xfrm>
          <a:custGeom>
            <a:avLst/>
            <a:gdLst>
              <a:gd name="connsiteX0" fmla="*/ 0 w 4659087"/>
              <a:gd name="connsiteY0" fmla="*/ 0 h 5791200"/>
              <a:gd name="connsiteX1" fmla="*/ 3882557 w 4659087"/>
              <a:gd name="connsiteY1" fmla="*/ 0 h 5791200"/>
              <a:gd name="connsiteX2" fmla="*/ 4659087 w 4659087"/>
              <a:gd name="connsiteY2" fmla="*/ 776530 h 5791200"/>
              <a:gd name="connsiteX3" fmla="*/ 4659087 w 4659087"/>
              <a:gd name="connsiteY3" fmla="*/ 5791200 h 5791200"/>
              <a:gd name="connsiteX4" fmla="*/ 776530 w 4659087"/>
              <a:gd name="connsiteY4" fmla="*/ 5791200 h 5791200"/>
              <a:gd name="connsiteX5" fmla="*/ 0 w 4659087"/>
              <a:gd name="connsiteY5" fmla="*/ 5014670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9087" h="5791200">
                <a:moveTo>
                  <a:pt x="0" y="0"/>
                </a:moveTo>
                <a:lnTo>
                  <a:pt x="3882557" y="0"/>
                </a:lnTo>
                <a:lnTo>
                  <a:pt x="4659087" y="776530"/>
                </a:lnTo>
                <a:lnTo>
                  <a:pt x="4659087" y="5791200"/>
                </a:lnTo>
                <a:lnTo>
                  <a:pt x="776530" y="5791200"/>
                </a:lnTo>
                <a:lnTo>
                  <a:pt x="0" y="50146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2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456B41BC-8B38-4A80-A3E1-A5C72124EE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404" y="537255"/>
            <a:ext cx="3440112" cy="2322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8322AA67-94F6-40B5-AA03-B4426603C3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8228" y="2336799"/>
            <a:ext cx="3440112" cy="407103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8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xmlns="" id="{5AE70076-1AD3-924D-A136-56A448DE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262C59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F8097150-CB56-6145-ACC3-A84C49073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C31E2-1520-4094-8B32-9DAA264B0BD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EE9A5F0A-35C6-8846-8CCE-4B4D1F1ED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D523E-399A-49A7-B65D-7615427CE2D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F25D298D-8460-3A4A-A986-15CF8C429E94}"/>
              </a:ext>
            </a:extLst>
          </p:cNvPr>
          <p:cNvSpPr/>
          <p:nvPr userDrawn="1"/>
        </p:nvSpPr>
        <p:spPr>
          <a:xfrm>
            <a:off x="838200" y="140746"/>
            <a:ext cx="7772400" cy="129431"/>
          </a:xfrm>
          <a:prstGeom prst="parallelogram">
            <a:avLst/>
          </a:prstGeom>
          <a:solidFill>
            <a:srgbClr val="6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56B73810-A8BD-A944-A855-124A3725C528}"/>
              </a:ext>
            </a:extLst>
          </p:cNvPr>
          <p:cNvSpPr/>
          <p:nvPr userDrawn="1"/>
        </p:nvSpPr>
        <p:spPr>
          <a:xfrm>
            <a:off x="8704162" y="146001"/>
            <a:ext cx="2649638" cy="129431"/>
          </a:xfrm>
          <a:prstGeom prst="parallelogram">
            <a:avLst/>
          </a:prstGeom>
          <a:solidFill>
            <a:srgbClr val="6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xmlns="" id="{A9B5A696-C61B-B545-9952-7FF6B908EB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68" y="6134545"/>
            <a:ext cx="2257063" cy="7877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3606045-FB33-B34B-B19C-B59BECFA3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 typeface="Arial" panose="020B0604020202020204" pitchFamily="34" charset="0"/>
              <a:buChar char="•"/>
              <a:defRPr sz="2400" b="0" i="0">
                <a:solidFill>
                  <a:srgbClr val="262C59"/>
                </a:solidFill>
                <a:latin typeface="Brandon Grotesque Medium" panose="020B0603020203060202" pitchFamily="34" charset="77"/>
              </a:defRPr>
            </a:lvl1pPr>
            <a:lvl2pPr>
              <a:buFont typeface="Arial" panose="020B0604020202020204" pitchFamily="34" charset="0"/>
              <a:buChar char="•"/>
              <a:defRPr sz="20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2pPr>
            <a:lvl3pPr>
              <a:buFont typeface="Arial" panose="020B0604020202020204" pitchFamily="34" charset="0"/>
              <a:buChar char="•"/>
              <a:defRPr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3pPr>
            <a:lvl4pPr>
              <a:buFont typeface="Arial" panose="020B0604020202020204" pitchFamily="34" charset="0"/>
              <a:buChar char="•"/>
              <a:defRPr sz="16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4pPr>
            <a:lvl5pPr>
              <a:buFont typeface="Arial" panose="020B0604020202020204" pitchFamily="34" charset="0"/>
              <a:buChar char="•"/>
              <a:defRPr sz="16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661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xmlns="" id="{5AE70076-1AD3-924D-A136-56A448DE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262C59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F8097150-CB56-6145-ACC3-A84C49073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C31E2-1520-4094-8B32-9DAA264B0BD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EE9A5F0A-35C6-8846-8CCE-4B4D1F1ED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D523E-399A-49A7-B65D-7615427CE2D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F25D298D-8460-3A4A-A986-15CF8C429E94}"/>
              </a:ext>
            </a:extLst>
          </p:cNvPr>
          <p:cNvSpPr/>
          <p:nvPr userDrawn="1"/>
        </p:nvSpPr>
        <p:spPr>
          <a:xfrm>
            <a:off x="838200" y="140746"/>
            <a:ext cx="7772400" cy="129431"/>
          </a:xfrm>
          <a:prstGeom prst="parallelogram">
            <a:avLst/>
          </a:prstGeom>
          <a:solidFill>
            <a:srgbClr val="6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56B73810-A8BD-A944-A855-124A3725C528}"/>
              </a:ext>
            </a:extLst>
          </p:cNvPr>
          <p:cNvSpPr/>
          <p:nvPr userDrawn="1"/>
        </p:nvSpPr>
        <p:spPr>
          <a:xfrm>
            <a:off x="8704162" y="146001"/>
            <a:ext cx="2649638" cy="129431"/>
          </a:xfrm>
          <a:prstGeom prst="parallelogram">
            <a:avLst/>
          </a:prstGeom>
          <a:solidFill>
            <a:srgbClr val="6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xmlns="" id="{A9B5A696-C61B-B545-9952-7FF6B908EB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68" y="6134545"/>
            <a:ext cx="2257063" cy="7877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3606045-FB33-B34B-B19C-B59BECFA3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6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 typeface="Arial" panose="020B0604020202020204" pitchFamily="34" charset="0"/>
              <a:buChar char="•"/>
              <a:defRPr sz="2400" b="0" i="0">
                <a:solidFill>
                  <a:srgbClr val="262C59"/>
                </a:solidFill>
                <a:latin typeface="Brandon Grotesque Medium" panose="020B0603020203060202" pitchFamily="34" charset="77"/>
              </a:defRPr>
            </a:lvl1pPr>
            <a:lvl2pPr>
              <a:buFont typeface="Arial" panose="020B0604020202020204" pitchFamily="34" charset="0"/>
              <a:buChar char="•"/>
              <a:defRPr sz="20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2pPr>
            <a:lvl3pPr>
              <a:buFont typeface="Arial" panose="020B0604020202020204" pitchFamily="34" charset="0"/>
              <a:buChar char="•"/>
              <a:defRPr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3pPr>
            <a:lvl4pPr>
              <a:buFont typeface="Arial" panose="020B0604020202020204" pitchFamily="34" charset="0"/>
              <a:buChar char="•"/>
              <a:defRPr sz="16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4pPr>
            <a:lvl5pPr>
              <a:buFont typeface="Arial" panose="020B0604020202020204" pitchFamily="34" charset="0"/>
              <a:buChar char="•"/>
              <a:defRPr sz="16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9CA1C6E6-A9FC-5B4B-8695-17911156FD9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83356" y="1825625"/>
            <a:ext cx="53704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 typeface="Arial" panose="020B0604020202020204" pitchFamily="34" charset="0"/>
              <a:buChar char="•"/>
              <a:defRPr sz="2400" b="0" i="0">
                <a:solidFill>
                  <a:srgbClr val="262C59"/>
                </a:solidFill>
                <a:latin typeface="Brandon Grotesque Medium" panose="020B0603020203060202" pitchFamily="34" charset="77"/>
              </a:defRPr>
            </a:lvl1pPr>
            <a:lvl2pPr>
              <a:buFont typeface="Arial" panose="020B0604020202020204" pitchFamily="34" charset="0"/>
              <a:buChar char="•"/>
              <a:defRPr sz="20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2pPr>
            <a:lvl3pPr>
              <a:buFont typeface="Arial" panose="020B0604020202020204" pitchFamily="34" charset="0"/>
              <a:buChar char="•"/>
              <a:defRPr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3pPr>
            <a:lvl4pPr>
              <a:buFont typeface="Arial" panose="020B0604020202020204" pitchFamily="34" charset="0"/>
              <a:buChar char="•"/>
              <a:defRPr sz="16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4pPr>
            <a:lvl5pPr>
              <a:buFont typeface="Arial" panose="020B0604020202020204" pitchFamily="34" charset="0"/>
              <a:buChar char="•"/>
              <a:defRPr sz="16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953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xmlns="" id="{5AE70076-1AD3-924D-A136-56A448DE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262C59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F8097150-CB56-6145-ACC3-A84C49073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C31E2-1520-4094-8B32-9DAA264B0BD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EE9A5F0A-35C6-8846-8CCE-4B4D1F1ED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D523E-399A-49A7-B65D-7615427CE2D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F25D298D-8460-3A4A-A986-15CF8C429E94}"/>
              </a:ext>
            </a:extLst>
          </p:cNvPr>
          <p:cNvSpPr/>
          <p:nvPr userDrawn="1"/>
        </p:nvSpPr>
        <p:spPr>
          <a:xfrm>
            <a:off x="838200" y="140746"/>
            <a:ext cx="7772400" cy="129431"/>
          </a:xfrm>
          <a:prstGeom prst="parallelogram">
            <a:avLst/>
          </a:prstGeom>
          <a:solidFill>
            <a:srgbClr val="6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56B73810-A8BD-A944-A855-124A3725C528}"/>
              </a:ext>
            </a:extLst>
          </p:cNvPr>
          <p:cNvSpPr/>
          <p:nvPr userDrawn="1"/>
        </p:nvSpPr>
        <p:spPr>
          <a:xfrm>
            <a:off x="8704162" y="146001"/>
            <a:ext cx="2649638" cy="129431"/>
          </a:xfrm>
          <a:prstGeom prst="parallelogram">
            <a:avLst/>
          </a:prstGeom>
          <a:solidFill>
            <a:srgbClr val="6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xmlns="" id="{A9B5A696-C61B-B545-9952-7FF6B908EB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68" y="6134545"/>
            <a:ext cx="2257063" cy="7877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3606045-FB33-B34B-B19C-B59BECFA3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6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 typeface="Arial" panose="020B0604020202020204" pitchFamily="34" charset="0"/>
              <a:buChar char="•"/>
              <a:defRPr sz="2400" b="0" i="0">
                <a:solidFill>
                  <a:srgbClr val="262C59"/>
                </a:solidFill>
                <a:latin typeface="Brandon Grotesque Medium" panose="020B0603020203060202" pitchFamily="34" charset="77"/>
              </a:defRPr>
            </a:lvl1pPr>
            <a:lvl2pPr>
              <a:buFont typeface="Arial" panose="020B0604020202020204" pitchFamily="34" charset="0"/>
              <a:buChar char="•"/>
              <a:defRPr sz="20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2pPr>
            <a:lvl3pPr>
              <a:buFont typeface="Arial" panose="020B0604020202020204" pitchFamily="34" charset="0"/>
              <a:buChar char="•"/>
              <a:defRPr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3pPr>
            <a:lvl4pPr>
              <a:buFont typeface="Arial" panose="020B0604020202020204" pitchFamily="34" charset="0"/>
              <a:buChar char="•"/>
              <a:defRPr sz="16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4pPr>
            <a:lvl5pPr>
              <a:buFont typeface="Arial" panose="020B0604020202020204" pitchFamily="34" charset="0"/>
              <a:buChar char="•"/>
              <a:defRPr sz="1600" b="0" i="0">
                <a:solidFill>
                  <a:srgbClr val="262C59"/>
                </a:solidFill>
                <a:latin typeface="Brandon Grotesque Light" panose="020B03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5CE0BF22-70A0-7243-B0A4-868B7082B8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3357" y="1815687"/>
            <a:ext cx="5370441" cy="4371216"/>
          </a:xfrm>
          <a:custGeom>
            <a:avLst/>
            <a:gdLst>
              <a:gd name="connsiteX0" fmla="*/ 0 w 4659087"/>
              <a:gd name="connsiteY0" fmla="*/ 0 h 5791200"/>
              <a:gd name="connsiteX1" fmla="*/ 3882557 w 4659087"/>
              <a:gd name="connsiteY1" fmla="*/ 0 h 5791200"/>
              <a:gd name="connsiteX2" fmla="*/ 4659087 w 4659087"/>
              <a:gd name="connsiteY2" fmla="*/ 776530 h 5791200"/>
              <a:gd name="connsiteX3" fmla="*/ 4659087 w 4659087"/>
              <a:gd name="connsiteY3" fmla="*/ 5791200 h 5791200"/>
              <a:gd name="connsiteX4" fmla="*/ 776530 w 4659087"/>
              <a:gd name="connsiteY4" fmla="*/ 5791200 h 5791200"/>
              <a:gd name="connsiteX5" fmla="*/ 0 w 4659087"/>
              <a:gd name="connsiteY5" fmla="*/ 5014670 h 5791200"/>
              <a:gd name="connsiteX0" fmla="*/ 0 w 4659087"/>
              <a:gd name="connsiteY0" fmla="*/ 13228 h 5804428"/>
              <a:gd name="connsiteX1" fmla="*/ 4658593 w 4659087"/>
              <a:gd name="connsiteY1" fmla="*/ 0 h 5804428"/>
              <a:gd name="connsiteX2" fmla="*/ 4659087 w 4659087"/>
              <a:gd name="connsiteY2" fmla="*/ 789758 h 5804428"/>
              <a:gd name="connsiteX3" fmla="*/ 4659087 w 4659087"/>
              <a:gd name="connsiteY3" fmla="*/ 5804428 h 5804428"/>
              <a:gd name="connsiteX4" fmla="*/ 776530 w 4659087"/>
              <a:gd name="connsiteY4" fmla="*/ 5804428 h 5804428"/>
              <a:gd name="connsiteX5" fmla="*/ 0 w 4659087"/>
              <a:gd name="connsiteY5" fmla="*/ 5027898 h 5804428"/>
              <a:gd name="connsiteX6" fmla="*/ 0 w 4659087"/>
              <a:gd name="connsiteY6" fmla="*/ 13228 h 5804428"/>
              <a:gd name="connsiteX0" fmla="*/ 0 w 4659087"/>
              <a:gd name="connsiteY0" fmla="*/ 13228 h 5817656"/>
              <a:gd name="connsiteX1" fmla="*/ 4658593 w 4659087"/>
              <a:gd name="connsiteY1" fmla="*/ 0 h 5817656"/>
              <a:gd name="connsiteX2" fmla="*/ 4659087 w 4659087"/>
              <a:gd name="connsiteY2" fmla="*/ 789758 h 5817656"/>
              <a:gd name="connsiteX3" fmla="*/ 4659087 w 4659087"/>
              <a:gd name="connsiteY3" fmla="*/ 5804428 h 5817656"/>
              <a:gd name="connsiteX4" fmla="*/ 494 w 4659087"/>
              <a:gd name="connsiteY4" fmla="*/ 5817656 h 5817656"/>
              <a:gd name="connsiteX5" fmla="*/ 0 w 4659087"/>
              <a:gd name="connsiteY5" fmla="*/ 5027898 h 5817656"/>
              <a:gd name="connsiteX6" fmla="*/ 0 w 4659087"/>
              <a:gd name="connsiteY6" fmla="*/ 13228 h 581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087" h="5817656">
                <a:moveTo>
                  <a:pt x="0" y="13228"/>
                </a:moveTo>
                <a:lnTo>
                  <a:pt x="4658593" y="0"/>
                </a:lnTo>
                <a:cubicBezTo>
                  <a:pt x="4658758" y="263253"/>
                  <a:pt x="4658922" y="526505"/>
                  <a:pt x="4659087" y="789758"/>
                </a:cubicBezTo>
                <a:lnTo>
                  <a:pt x="4659087" y="5804428"/>
                </a:lnTo>
                <a:lnTo>
                  <a:pt x="494" y="5817656"/>
                </a:lnTo>
                <a:cubicBezTo>
                  <a:pt x="329" y="5554403"/>
                  <a:pt x="165" y="5291151"/>
                  <a:pt x="0" y="5027898"/>
                </a:cubicBezTo>
                <a:lnTo>
                  <a:pt x="0" y="132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2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ED6DA47-9CF4-40E2-9B4E-18EC59F77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155ADB-DA0A-4174-B95C-6D0F5E411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9D37A8-9D7E-4610-92C2-550333C73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C31E2-1520-4094-8B32-9DAA264B0BD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8E41D5-7C3D-44B1-B417-E3A0F30B3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A297E-2504-4409-B942-41944D319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D523E-399A-49A7-B65D-7615427CE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7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5" r:id="rId3"/>
    <p:sldLayoutId id="2147483681" r:id="rId4"/>
    <p:sldLayoutId id="2147483682" r:id="rId5"/>
    <p:sldLayoutId id="214748368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randon Grotesque" panose="020B0603020203060202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Brandon Grotesque Medium" panose="020B06030202030602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Brandon Grotesque Light" panose="020B03030202030602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randon Grotesque Light" panose="020B03030202030602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randon Grotesque Light" panose="020B03030202030602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randon Grotesque Light" panose="020B03030202030602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4.png"/><Relationship Id="rId5" Type="http://schemas.microsoft.com/office/2007/relationships/media" Target="../media/media3.mp4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E03D4CA-4671-4DEA-8E43-FC770B07425B}"/>
              </a:ext>
            </a:extLst>
          </p:cNvPr>
          <p:cNvSpPr txBox="1"/>
          <p:nvPr/>
        </p:nvSpPr>
        <p:spPr>
          <a:xfrm>
            <a:off x="893543" y="3437823"/>
            <a:ext cx="10404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62C59"/>
                </a:solidFill>
                <a:latin typeface="Brandon Grotesque" panose="020B0603020203060202" pitchFamily="34" charset="77"/>
                <a:cs typeface="Aharoni" panose="02010803020104030203" pitchFamily="2" charset="-79"/>
              </a:rPr>
              <a:t>Safe Indoor Air </a:t>
            </a:r>
            <a:r>
              <a:rPr lang="en-US" sz="4000" b="1" dirty="0" smtClean="0">
                <a:solidFill>
                  <a:srgbClr val="262C59"/>
                </a:solidFill>
                <a:latin typeface="Brandon Grotesque" panose="020B0603020203060202" pitchFamily="34" charset="77"/>
                <a:cs typeface="Aharoni" panose="02010803020104030203" pitchFamily="2" charset="-79"/>
              </a:rPr>
              <a:t>for Commercial Application</a:t>
            </a:r>
            <a:endParaRPr lang="en-US" sz="4000" b="1" dirty="0">
              <a:solidFill>
                <a:srgbClr val="262C59"/>
              </a:solidFill>
              <a:latin typeface="Brandon Grotesque" panose="020B0603020203060202" pitchFamily="34" charset="77"/>
              <a:cs typeface="Aharoni" panose="02010803020104030203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8DDB33-0215-49BC-ABB3-C9DA86A0ED3A}"/>
              </a:ext>
            </a:extLst>
          </p:cNvPr>
          <p:cNvSpPr txBox="1"/>
          <p:nvPr/>
        </p:nvSpPr>
        <p:spPr>
          <a:xfrm>
            <a:off x="4703633" y="4558589"/>
            <a:ext cx="27847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spc="600" dirty="0">
                <a:latin typeface="Brandon Grotesque Light" panose="020B0303020203060202" pitchFamily="34" charset="77"/>
              </a:rPr>
              <a:t>AIRBOX | EDUCATION</a:t>
            </a:r>
            <a:endParaRPr lang="en-US" dirty="0">
              <a:latin typeface="Brandon Grotesque Light" panose="020B0303020203060202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21F987B-5080-4A7A-B895-4A30355E3342}"/>
              </a:ext>
            </a:extLst>
          </p:cNvPr>
          <p:cNvSpPr txBox="1"/>
          <p:nvPr/>
        </p:nvSpPr>
        <p:spPr>
          <a:xfrm>
            <a:off x="2414547" y="5112885"/>
            <a:ext cx="73629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latin typeface="Brandon Grotesque Light" panose="020B0303020203060202" pitchFamily="34" charset="77"/>
              </a:rPr>
              <a:t>Does your facility have acceptable indoor air quality? </a:t>
            </a:r>
            <a:r>
              <a:rPr lang="en-US" sz="1100" dirty="0" err="1">
                <a:latin typeface="Brandon Grotesque Light" panose="020B0303020203060202" pitchFamily="34" charset="77"/>
              </a:rPr>
              <a:t>AirBox</a:t>
            </a:r>
            <a:r>
              <a:rPr lang="en-US" sz="1100" dirty="0">
                <a:latin typeface="Brandon Grotesque Light" panose="020B0303020203060202" pitchFamily="34" charset="77"/>
              </a:rPr>
              <a:t> is the most effective and cost efficient solution to mitigate the risk of airborne pathogens.</a:t>
            </a:r>
            <a:endParaRPr lang="id-ID" sz="1100" dirty="0">
              <a:latin typeface="Brandon Grotesque Light" panose="020B0303020203060202" pitchFamily="34" charset="77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B0D12675-D531-C343-BC7C-B96EB155A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73" y="108695"/>
            <a:ext cx="9777453" cy="34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5842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C38257-2FA6-8F4C-A9E5-32C8A4214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Room Purge Technology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1755082"/>
            <a:ext cx="9784080" cy="44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91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Microorganism Reduction Rate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206" y="1816071"/>
            <a:ext cx="5416151" cy="4370832"/>
          </a:xfrm>
          <a:prstGeom prst="rect">
            <a:avLst/>
          </a:prstGeom>
        </p:spPr>
      </p:pic>
      <p:pic>
        <p:nvPicPr>
          <p:cNvPr id="8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xmlns="" id="{5EFCB144-10D2-43FB-BDD5-A2C4F8D35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016" y="1816071"/>
            <a:ext cx="5416149" cy="43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31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7AA16F-1C96-4272-A140-850342CC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27158"/>
          </a:xfrm>
          <a:noFill/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62C59"/>
                </a:solidFill>
              </a:rPr>
              <a:t>CFD Modeling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82F0C6A-3DD8-4B2E-864C-2AB302E7F55A}"/>
              </a:ext>
            </a:extLst>
          </p:cNvPr>
          <p:cNvGrpSpPr/>
          <p:nvPr/>
        </p:nvGrpSpPr>
        <p:grpSpPr>
          <a:xfrm>
            <a:off x="3202823" y="71848"/>
            <a:ext cx="5786353" cy="3070677"/>
            <a:chOff x="4036073" y="358323"/>
            <a:chExt cx="3984378" cy="22412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F1DC2C5-58C5-4B6C-82CD-BED8A5BFE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317" b="83852" l="10000" r="90000">
                          <a14:foregroundMark x1="48728" y1="68514" x2="44578" y2="68514"/>
                          <a14:foregroundMark x1="44578" y1="68514" x2="43507" y2="74945"/>
                          <a14:foregroundMark x1="43507" y1="74945" x2="47523" y2="73836"/>
                          <a14:foregroundMark x1="47523" y1="73836" x2="49799" y2="69401"/>
                          <a14:foregroundMark x1="66934" y1="25499" x2="65997" y2="38803"/>
                          <a14:foregroundMark x1="65997" y1="38803" x2="69210" y2="34812"/>
                          <a14:foregroundMark x1="69210" y1="34812" x2="68407" y2="28160"/>
                          <a14:foregroundMark x1="68407" y1="28160" x2="67871" y2="272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2"/>
            <a:stretch/>
          </p:blipFill>
          <p:spPr>
            <a:xfrm>
              <a:off x="4036073" y="358323"/>
              <a:ext cx="3984378" cy="2241213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12718884-37A7-4510-9625-BDD8813A3477}"/>
                </a:ext>
              </a:extLst>
            </p:cNvPr>
            <p:cNvCxnSpPr>
              <a:cxnSpLocks/>
            </p:cNvCxnSpPr>
            <p:nvPr/>
          </p:nvCxnSpPr>
          <p:spPr>
            <a:xfrm>
              <a:off x="5212117" y="1173234"/>
              <a:ext cx="13853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0228CAE2-1AAF-4DC3-85A1-977214DA95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4781" y="1180496"/>
              <a:ext cx="0" cy="70859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C8F4B47-2508-48B9-AF46-4E24CB9F0249}"/>
                </a:ext>
              </a:extLst>
            </p:cNvPr>
            <p:cNvSpPr txBox="1"/>
            <p:nvPr/>
          </p:nvSpPr>
          <p:spPr>
            <a:xfrm>
              <a:off x="5402994" y="811164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6’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BF54FBC-0530-44E5-86D5-88BF9405D716}"/>
                </a:ext>
              </a:extLst>
            </p:cNvPr>
            <p:cNvSpPr txBox="1"/>
            <p:nvPr/>
          </p:nvSpPr>
          <p:spPr>
            <a:xfrm>
              <a:off x="5545387" y="1394473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3’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6EE35DC-9D54-420F-9D7E-10B3A9CEB40C}"/>
              </a:ext>
            </a:extLst>
          </p:cNvPr>
          <p:cNvGrpSpPr/>
          <p:nvPr/>
        </p:nvGrpSpPr>
        <p:grpSpPr>
          <a:xfrm>
            <a:off x="0" y="3050192"/>
            <a:ext cx="3745511" cy="3759250"/>
            <a:chOff x="0" y="2957859"/>
            <a:chExt cx="3745511" cy="3759250"/>
          </a:xfrm>
        </p:grpSpPr>
        <p:pic>
          <p:nvPicPr>
            <p:cNvPr id="12" name="Screen Recording 5">
              <a:hlinkClick r:id="" action="ppaction://media"/>
              <a:extLst>
                <a:ext uri="{FF2B5EF4-FFF2-40B4-BE49-F238E27FC236}">
                  <a16:creationId xmlns:a16="http://schemas.microsoft.com/office/drawing/2014/main" xmlns="" id="{A552D908-EBE7-4F92-8147-B47969FCDEBC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5">
                    <p14:trim st="3014"/>
                  </p14:media>
                </p:ext>
              </p:extLst>
            </p:nvPr>
          </p:nvPicPr>
          <p:blipFill rotWithShape="1">
            <a:blip r:embed="rId9"/>
            <a:srcRect l="12653" t="10448" r="38104"/>
            <a:stretch>
              <a:fillRect/>
            </a:stretch>
          </p:blipFill>
          <p:spPr>
            <a:xfrm>
              <a:off x="0" y="2957859"/>
              <a:ext cx="3745511" cy="37592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01D7070-8079-4449-B683-EA6DA8FF764F}"/>
                </a:ext>
              </a:extLst>
            </p:cNvPr>
            <p:cNvSpPr txBox="1"/>
            <p:nvPr/>
          </p:nvSpPr>
          <p:spPr>
            <a:xfrm>
              <a:off x="0" y="2957859"/>
              <a:ext cx="1145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PEAK: OFF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8DD6543-8CED-4EA7-B7C8-B47275DD9521}"/>
              </a:ext>
            </a:extLst>
          </p:cNvPr>
          <p:cNvGrpSpPr/>
          <p:nvPr/>
        </p:nvGrpSpPr>
        <p:grpSpPr>
          <a:xfrm>
            <a:off x="3984378" y="3050192"/>
            <a:ext cx="4223244" cy="3759250"/>
            <a:chOff x="3984378" y="2957859"/>
            <a:chExt cx="4223244" cy="3759250"/>
          </a:xfrm>
        </p:grpSpPr>
        <p:pic>
          <p:nvPicPr>
            <p:cNvPr id="15" name="Screen Recording 2">
              <a:hlinkClick r:id="" action="ppaction://media"/>
              <a:extLst>
                <a:ext uri="{FF2B5EF4-FFF2-40B4-BE49-F238E27FC236}">
                  <a16:creationId xmlns:a16="http://schemas.microsoft.com/office/drawing/2014/main" xmlns="" id="{2CA798EC-9ED4-4108-8F22-A9056582AC0E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10"/>
            <a:srcRect l="15618" t="20577" r="35158"/>
            <a:stretch/>
          </p:blipFill>
          <p:spPr>
            <a:xfrm>
              <a:off x="3984378" y="2957859"/>
              <a:ext cx="4223244" cy="375925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2046226-5B19-4EA4-9B0E-DB679A39E1DB}"/>
                </a:ext>
              </a:extLst>
            </p:cNvPr>
            <p:cNvSpPr txBox="1"/>
            <p:nvPr/>
          </p:nvSpPr>
          <p:spPr>
            <a:xfrm>
              <a:off x="4036073" y="2957859"/>
              <a:ext cx="2860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PEAK: 200 CFM, 90 DEGREES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7D4EDB8-AC76-42D6-9ECC-1A1290ED7479}"/>
              </a:ext>
            </a:extLst>
          </p:cNvPr>
          <p:cNvGrpSpPr/>
          <p:nvPr/>
        </p:nvGrpSpPr>
        <p:grpSpPr>
          <a:xfrm>
            <a:off x="8446489" y="3050192"/>
            <a:ext cx="3745511" cy="3759250"/>
            <a:chOff x="8446489" y="2957859"/>
            <a:chExt cx="3745511" cy="3759250"/>
          </a:xfrm>
        </p:grpSpPr>
        <p:pic>
          <p:nvPicPr>
            <p:cNvPr id="18" name="Screen Recording 5">
              <a:hlinkClick r:id="" action="ppaction://media"/>
              <a:extLst>
                <a:ext uri="{FF2B5EF4-FFF2-40B4-BE49-F238E27FC236}">
                  <a16:creationId xmlns:a16="http://schemas.microsoft.com/office/drawing/2014/main" xmlns="" id="{4892A98B-2FC8-406E-AF6B-94D5D70CDD9E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522"/>
                  </p14:media>
                </p:ext>
              </p:extLst>
            </p:nvPr>
          </p:nvPicPr>
          <p:blipFill rotWithShape="1">
            <a:blip r:embed="rId11"/>
            <a:srcRect l="3516" r="41385"/>
            <a:stretch>
              <a:fillRect/>
            </a:stretch>
          </p:blipFill>
          <p:spPr>
            <a:xfrm>
              <a:off x="8446489" y="2957859"/>
              <a:ext cx="3745511" cy="375925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CBF8F1B-F6FE-482F-9C52-4761CFC1D48A}"/>
                </a:ext>
              </a:extLst>
            </p:cNvPr>
            <p:cNvSpPr txBox="1"/>
            <p:nvPr/>
          </p:nvSpPr>
          <p:spPr>
            <a:xfrm>
              <a:off x="8506874" y="2957859"/>
              <a:ext cx="2860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PEAK: 200 CFM, 45 DEGREES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11611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B8AE-AF55-4010-9A6B-29D62C38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Modeling Real Life Applications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CD3BD4-3648-403D-B04F-E3EB067B2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6" y="4260663"/>
            <a:ext cx="5512279" cy="1940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CE8268-0B16-4AEA-BE7B-D1FEA15F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"/>
          <a:stretch/>
        </p:blipFill>
        <p:spPr>
          <a:xfrm>
            <a:off x="3667499" y="1785241"/>
            <a:ext cx="4857001" cy="2312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B445647-F098-44F1-B2FD-0DBCBF98E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34" y="4226290"/>
            <a:ext cx="5512279" cy="19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8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E3D4D-73DE-4D48-B00E-2D2C15A3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Markets – Budd Group Clients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3ECF77-8788-EE4E-ACCC-BF84F1798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532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b="1" u="sng" dirty="0" smtClean="0"/>
          </a:p>
          <a:p>
            <a:r>
              <a:rPr lang="en-US" dirty="0" smtClean="0"/>
              <a:t>Schools – 190 billion dollars (3 stimulus packages) – air purification, ventilation, HVAC improvements</a:t>
            </a:r>
          </a:p>
          <a:p>
            <a:r>
              <a:rPr lang="en-US" dirty="0" smtClean="0"/>
              <a:t>Colleges – Athletic Facilities, Cafeterias, Student Centers, Large Gatherings</a:t>
            </a:r>
          </a:p>
          <a:p>
            <a:r>
              <a:rPr lang="en-US" dirty="0" smtClean="0"/>
              <a:t>Government Building – 350 billion for state, city and local</a:t>
            </a:r>
          </a:p>
          <a:p>
            <a:r>
              <a:rPr lang="en-US" dirty="0" smtClean="0"/>
              <a:t>Commercial Office Space – cubicle environment</a:t>
            </a:r>
          </a:p>
          <a:p>
            <a:r>
              <a:rPr lang="en-US" dirty="0" smtClean="0"/>
              <a:t>Pharmaceutical – Cleanroom industry aware of HEPA – perfect application for their office environment</a:t>
            </a:r>
          </a:p>
          <a:p>
            <a:r>
              <a:rPr lang="en-US" dirty="0" smtClean="0"/>
              <a:t>Industrial </a:t>
            </a:r>
            <a:r>
              <a:rPr lang="en-US" dirty="0" err="1" smtClean="0"/>
              <a:t>Mfg</a:t>
            </a:r>
            <a:r>
              <a:rPr lang="en-US" dirty="0" smtClean="0"/>
              <a:t> – Apex 2.0</a:t>
            </a:r>
          </a:p>
          <a:p>
            <a:r>
              <a:rPr lang="en-US" dirty="0" smtClean="0"/>
              <a:t>Medical Facilities, Automotive, </a:t>
            </a:r>
            <a:r>
              <a:rPr lang="en-US" dirty="0" err="1" smtClean="0"/>
              <a:t>Nascar</a:t>
            </a:r>
            <a:r>
              <a:rPr lang="en-US" dirty="0" smtClean="0"/>
              <a:t> (owners’ suites), Churches, Food Production, Food Production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126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Alternative/Supplemental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Ionization </a:t>
            </a:r>
            <a:endParaRPr lang="en-US" dirty="0"/>
          </a:p>
          <a:p>
            <a:r>
              <a:rPr lang="en-US" sz="1600" dirty="0">
                <a:cs typeface="Segoe UI Light" panose="020B0502040204020203" pitchFamily="34" charset="0"/>
              </a:rPr>
              <a:t>There is no convincing scientifically-rigorous peer-reviewed studies on Needlepoint Bipolar Ionization (NPBI). </a:t>
            </a:r>
            <a:r>
              <a:rPr lang="en-US" sz="1600" dirty="0">
                <a:cs typeface="Segoe UI Light" panose="020B0502040204020203" pitchFamily="34" charset="0"/>
              </a:rPr>
              <a:t>ASHRAE does not take an official stance outside of recommending caution as </a:t>
            </a:r>
            <a:r>
              <a:rPr lang="en-US" sz="1600" b="1" dirty="0">
                <a:cs typeface="Segoe UI Light" panose="020B0502040204020203" pitchFamily="34" charset="0"/>
              </a:rPr>
              <a:t>systems range from ineffective to very effective</a:t>
            </a:r>
            <a:r>
              <a:rPr lang="en-US" sz="1600" dirty="0">
                <a:cs typeface="Segoe UI Light" panose="020B0502040204020203" pitchFamily="34" charset="0"/>
              </a:rPr>
              <a:t>. (Buyer beware). They defer to the CDC for their stance which concludes there is an absence of a body of evidence reflecting proven efficacy under as-used conditions. </a:t>
            </a:r>
            <a:r>
              <a:rPr lang="en-US" sz="1600" b="1" dirty="0">
                <a:cs typeface="Segoe UI Light" panose="020B0502040204020203" pitchFamily="34" charset="0"/>
              </a:rPr>
              <a:t>They encourage user to exercise caution </a:t>
            </a:r>
            <a:r>
              <a:rPr lang="en-US" sz="1600" dirty="0">
                <a:cs typeface="Segoe UI Light" panose="020B0502040204020203" pitchFamily="34" charset="0"/>
              </a:rPr>
              <a:t>and do your homework. </a:t>
            </a:r>
            <a:endParaRPr lang="en-US" sz="1600" dirty="0" smtClean="0">
              <a:cs typeface="Segoe UI Light" panose="020B0502040204020203" pitchFamily="34" charset="0"/>
            </a:endParaRPr>
          </a:p>
          <a:p>
            <a:r>
              <a:rPr lang="en-US" sz="1600" dirty="0" smtClean="0">
                <a:cs typeface="Segoe UI Light" panose="020B0502040204020203" pitchFamily="34" charset="0"/>
              </a:rPr>
              <a:t>This </a:t>
            </a:r>
            <a:r>
              <a:rPr lang="en-US" sz="1600" dirty="0">
                <a:cs typeface="Segoe UI Light" panose="020B0502040204020203" pitchFamily="34" charset="0"/>
              </a:rPr>
              <a:t>has only been tested by exposing a petri-dish in a single cubic foot environmental </a:t>
            </a:r>
            <a:r>
              <a:rPr lang="en-US" sz="1600" dirty="0" smtClean="0">
                <a:cs typeface="Segoe UI Light" panose="020B0502040204020203" pitchFamily="34" charset="0"/>
              </a:rPr>
              <a:t>chamber (</a:t>
            </a:r>
            <a:r>
              <a:rPr lang="en-US" sz="1600" dirty="0" err="1" smtClean="0">
                <a:cs typeface="Segoe UI Light" panose="020B0502040204020203" pitchFamily="34" charset="0"/>
              </a:rPr>
              <a:t>ShoeBox</a:t>
            </a:r>
            <a:r>
              <a:rPr lang="en-US" sz="1600" dirty="0" smtClean="0">
                <a:cs typeface="Segoe UI Light" panose="020B0502040204020203" pitchFamily="34" charset="0"/>
              </a:rPr>
              <a:t>) with a low concentration of pathogens. Testing does not translate to real life </a:t>
            </a:r>
            <a:r>
              <a:rPr lang="en-US" sz="1600" dirty="0" smtClean="0">
                <a:cs typeface="Segoe UI Light" panose="020B0502040204020203" pitchFamily="34" charset="0"/>
              </a:rPr>
              <a:t>environment. </a:t>
            </a:r>
            <a:r>
              <a:rPr lang="en-US" sz="1600" dirty="0" smtClean="0">
                <a:cs typeface="Segoe UI Light" panose="020B0502040204020203" pitchFamily="34" charset="0"/>
              </a:rPr>
              <a:t>It </a:t>
            </a:r>
            <a:r>
              <a:rPr lang="en-US" sz="1600" dirty="0">
                <a:cs typeface="Segoe UI Light" panose="020B0502040204020203" pitchFamily="34" charset="0"/>
              </a:rPr>
              <a:t>is considered an emerging technology, </a:t>
            </a:r>
            <a:r>
              <a:rPr lang="en-US" sz="1600" b="1" dirty="0">
                <a:cs typeface="Segoe UI Light" panose="020B0502040204020203" pitchFamily="34" charset="0"/>
              </a:rPr>
              <a:t>unproven in a real world application</a:t>
            </a:r>
            <a:r>
              <a:rPr lang="en-US" sz="1600" dirty="0" smtClean="0">
                <a:cs typeface="Segoe UI Light" panose="020B0502040204020203" pitchFamily="34" charset="0"/>
              </a:rPr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>
                <a:cs typeface="Segoe UI Light" panose="020B0502040204020203" pitchFamily="34" charset="0"/>
              </a:rPr>
              <a:t>Key Notes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Some </a:t>
            </a:r>
            <a:r>
              <a:rPr lang="en-US" sz="1600" dirty="0">
                <a:cs typeface="Segoe UI Light" panose="020B0502040204020203" pitchFamily="34" charset="0"/>
              </a:rPr>
              <a:t>units produce by-products such as ozone, acetone, formaldehyde, </a:t>
            </a:r>
            <a:r>
              <a:rPr lang="en-US" sz="1600" dirty="0" err="1">
                <a:cs typeface="Segoe UI Light" panose="020B0502040204020203" pitchFamily="34" charset="0"/>
              </a:rPr>
              <a:t>etc</a:t>
            </a:r>
            <a:r>
              <a:rPr lang="en-US" sz="1600" dirty="0" smtClean="0">
                <a:cs typeface="Segoe UI Light" panose="020B0502040204020203" pitchFamily="34" charset="0"/>
              </a:rPr>
              <a:t>…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Currently</a:t>
            </a:r>
            <a:r>
              <a:rPr lang="en-US" sz="1600" dirty="0">
                <a:cs typeface="Segoe UI Light" panose="020B0502040204020203" pitchFamily="34" charset="0"/>
              </a:rPr>
              <a:t>, class-action </a:t>
            </a:r>
            <a:r>
              <a:rPr lang="en-US" sz="1600" dirty="0" smtClean="0">
                <a:cs typeface="Segoe UI Light" panose="020B0502040204020203" pitchFamily="34" charset="0"/>
              </a:rPr>
              <a:t>lawsuit against the largest manufacturer (Global Plasma Solutions)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Many Scientists, Researchers and IAQ Experts are speaking out against this technology – Schools are being called out for spending federal dollars on a potential harmful solution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Many HVAC Contractors recommend this solution and have partnered with Ionization companies – trusted partners of schools, government, and businesses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Cheap to install, out of sight out of mind, check the box mentality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Ozone producing ionizers are banned in CA</a:t>
            </a:r>
            <a:endParaRPr lang="en-US" sz="1600" dirty="0"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600" dirty="0"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25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Alternative/Supplemental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UV-C</a:t>
            </a:r>
            <a:endParaRPr lang="en-US" dirty="0"/>
          </a:p>
          <a:p>
            <a:r>
              <a:rPr lang="en-US" sz="1600" dirty="0">
                <a:cs typeface="Segoe UI Light" panose="020B0502040204020203" pitchFamily="34" charset="0"/>
              </a:rPr>
              <a:t>Many HVAC companies suggest to install UV-C sticks in the air handler. These are simply keeping the cooling coils free from mold and bacteria. </a:t>
            </a:r>
            <a:endParaRPr lang="en-US" sz="1600" dirty="0" smtClean="0">
              <a:cs typeface="Segoe UI Light" panose="020B0502040204020203" pitchFamily="34" charset="0"/>
            </a:endParaRPr>
          </a:p>
          <a:p>
            <a:r>
              <a:rPr lang="en-US" sz="1600" b="1" dirty="0" smtClean="0">
                <a:cs typeface="Segoe UI Light" panose="020B0502040204020203" pitchFamily="34" charset="0"/>
              </a:rPr>
              <a:t>UV </a:t>
            </a:r>
            <a:r>
              <a:rPr lang="en-US" sz="1600" b="1" dirty="0">
                <a:cs typeface="Segoe UI Light" panose="020B0502040204020203" pitchFamily="34" charset="0"/>
              </a:rPr>
              <a:t>is proven technology for surface contaminants but is not as efficient as HEPA in regards to airborne pathogens</a:t>
            </a:r>
            <a:r>
              <a:rPr lang="en-US" sz="1600" dirty="0">
                <a:cs typeface="Segoe UI Light" panose="020B0502040204020203" pitchFamily="34" charset="0"/>
              </a:rPr>
              <a:t>. </a:t>
            </a:r>
            <a:endParaRPr lang="en-US" sz="1600" dirty="0" smtClean="0">
              <a:cs typeface="Segoe UI Light" panose="020B0502040204020203" pitchFamily="34" charset="0"/>
            </a:endParaRPr>
          </a:p>
          <a:p>
            <a:r>
              <a:rPr lang="en-US" sz="1600" dirty="0" smtClean="0">
                <a:cs typeface="Segoe UI Light" panose="020B0502040204020203" pitchFamily="34" charset="0"/>
              </a:rPr>
              <a:t>Upper </a:t>
            </a:r>
            <a:r>
              <a:rPr lang="en-US" sz="1600" dirty="0">
                <a:cs typeface="Segoe UI Light" panose="020B0502040204020203" pitchFamily="34" charset="0"/>
              </a:rPr>
              <a:t>room UV must be installed correctly to be effective </a:t>
            </a:r>
            <a:r>
              <a:rPr lang="en-US" sz="1600" b="1" dirty="0">
                <a:cs typeface="Segoe UI Light" panose="020B0502040204020203" pitchFamily="34" charset="0"/>
              </a:rPr>
              <a:t>and can create ozone </a:t>
            </a:r>
            <a:r>
              <a:rPr lang="en-US" sz="1600" dirty="0">
                <a:cs typeface="Segoe UI Light" panose="020B0502040204020203" pitchFamily="34" charset="0"/>
              </a:rPr>
              <a:t>which is harmful to our health</a:t>
            </a:r>
            <a:r>
              <a:rPr lang="en-US" sz="1600" dirty="0" smtClean="0">
                <a:cs typeface="Segoe UI Light" panose="020B0502040204020203" pitchFamily="34" charset="0"/>
              </a:rPr>
              <a:t>. (throughout the entire air handler)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UV-C is ineffective in the shadows</a:t>
            </a:r>
            <a:endParaRPr lang="en-US" sz="1600" dirty="0" smtClean="0"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600" dirty="0"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Key Notes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Easy to install (air handler)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Check the box mentality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Out of sight (marketing signs, advertisement of installation)</a:t>
            </a:r>
          </a:p>
          <a:p>
            <a:r>
              <a:rPr lang="en-US" sz="1600" dirty="0" smtClean="0">
                <a:cs typeface="Segoe UI Light" panose="020B0502040204020203" pitchFamily="34" charset="0"/>
              </a:rPr>
              <a:t>UV-C in an air purifier application is a waste of energy and serves no purpose outside of inhibiting growth of microbes on HEPA filter. (can damage filter and do more harm)</a:t>
            </a:r>
          </a:p>
          <a:p>
            <a:r>
              <a:rPr lang="en-US" sz="1600" b="1" dirty="0">
                <a:cs typeface="Segoe UI Light" panose="020B0502040204020203" pitchFamily="34" charset="0"/>
              </a:rPr>
              <a:t>This is a supplemental solution</a:t>
            </a:r>
            <a:r>
              <a:rPr lang="en-US" sz="1600" dirty="0">
                <a:cs typeface="Segoe UI Light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en-US" sz="1600" dirty="0"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1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Alternative/Supplemental Products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94360" y="1936879"/>
            <a:ext cx="5370443" cy="430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MERV-13 – Higher rated installed HVAC Filter</a:t>
            </a:r>
          </a:p>
          <a:p>
            <a:r>
              <a:rPr lang="en-US" sz="1600" dirty="0">
                <a:solidFill>
                  <a:srgbClr val="002060"/>
                </a:solidFill>
                <a:cs typeface="Segoe UI Light" panose="020B0502040204020203" pitchFamily="34" charset="0"/>
              </a:rPr>
              <a:t>This is a </a:t>
            </a:r>
            <a:r>
              <a:rPr lang="en-US" sz="1600" b="1" dirty="0">
                <a:solidFill>
                  <a:srgbClr val="002060"/>
                </a:solidFill>
                <a:cs typeface="Segoe UI Light" panose="020B0502040204020203" pitchFamily="34" charset="0"/>
              </a:rPr>
              <a:t>compromise to HEPA</a:t>
            </a:r>
            <a:r>
              <a:rPr lang="en-US" sz="1600" dirty="0">
                <a:solidFill>
                  <a:srgbClr val="002060"/>
                </a:solidFill>
                <a:cs typeface="Segoe UI Light" panose="020B0502040204020203" pitchFamily="34" charset="0"/>
              </a:rPr>
              <a:t>, in many cases the highest capacity filter most HVAC systems can handle without creating too much static pressure. </a:t>
            </a:r>
            <a:endParaRPr lang="en-US" sz="1600" dirty="0" smtClean="0">
              <a:solidFill>
                <a:srgbClr val="002060"/>
              </a:solidFill>
              <a:cs typeface="Segoe UI Light" panose="020B0502040204020203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cs typeface="Segoe UI Light" panose="020B0502040204020203" pitchFamily="34" charset="0"/>
              </a:rPr>
              <a:t>It </a:t>
            </a:r>
            <a:r>
              <a:rPr lang="en-US" sz="1600" dirty="0" smtClean="0">
                <a:solidFill>
                  <a:srgbClr val="002060"/>
                </a:solidFill>
                <a:cs typeface="Segoe UI Light" panose="020B0502040204020203" pitchFamily="34" charset="0"/>
              </a:rPr>
              <a:t>can be</a:t>
            </a:r>
            <a:r>
              <a:rPr lang="en-US" sz="1600" dirty="0" smtClean="0">
                <a:solidFill>
                  <a:srgbClr val="00206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cs typeface="Segoe UI Light" panose="020B0502040204020203" pitchFamily="34" charset="0"/>
              </a:rPr>
              <a:t>a good element of a more comprehensive mitigation solution</a:t>
            </a:r>
            <a:r>
              <a:rPr lang="en-US" sz="1600" dirty="0" smtClean="0">
                <a:solidFill>
                  <a:srgbClr val="002060"/>
                </a:solidFill>
                <a:cs typeface="Segoe UI Light" panose="020B0502040204020203" pitchFamily="34" charset="0"/>
              </a:rPr>
              <a:t>. However, it can also jeopardize the Air Handler and create more humidity and poorer ventilation due to the capacity of current HVAC systems. </a:t>
            </a:r>
          </a:p>
          <a:p>
            <a:r>
              <a:rPr lang="en-US" sz="1600" dirty="0" smtClean="0">
                <a:solidFill>
                  <a:srgbClr val="002060"/>
                </a:solidFill>
                <a:cs typeface="Segoe UI Light" panose="020B0502040204020203" pitchFamily="34" charset="0"/>
              </a:rPr>
              <a:t>The </a:t>
            </a:r>
            <a:r>
              <a:rPr lang="en-US" sz="1600" b="1" dirty="0">
                <a:solidFill>
                  <a:srgbClr val="002060"/>
                </a:solidFill>
                <a:cs typeface="Segoe UI Light" panose="020B0502040204020203" pitchFamily="34" charset="0"/>
              </a:rPr>
              <a:t>efficiency of MERV-13 filters is 80% </a:t>
            </a:r>
            <a:r>
              <a:rPr lang="en-US" sz="1600" dirty="0">
                <a:solidFill>
                  <a:srgbClr val="002060"/>
                </a:solidFill>
                <a:cs typeface="Segoe UI Light" panose="020B0502040204020203" pitchFamily="34" charset="0"/>
              </a:rPr>
              <a:t>at particles size 1 micron and higher, it is ineffective at smaller particles. </a:t>
            </a:r>
            <a:endParaRPr lang="en-US" sz="1600" dirty="0" smtClean="0">
              <a:solidFill>
                <a:srgbClr val="002060"/>
              </a:solidFill>
              <a:cs typeface="Segoe UI Light" panose="020B0502040204020203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cs typeface="Segoe UI Light" panose="020B0502040204020203" pitchFamily="34" charset="0"/>
              </a:rPr>
              <a:t>This </a:t>
            </a:r>
            <a:r>
              <a:rPr lang="en-US" sz="1600" b="1" dirty="0">
                <a:solidFill>
                  <a:srgbClr val="002060"/>
                </a:solidFill>
                <a:cs typeface="Segoe UI Light" panose="020B0502040204020203" pitchFamily="34" charset="0"/>
              </a:rPr>
              <a:t>does not address the removal of airborne pathogens in the breathing zone</a:t>
            </a:r>
            <a:r>
              <a:rPr lang="en-US" sz="1600" dirty="0">
                <a:solidFill>
                  <a:srgbClr val="002060"/>
                </a:solidFill>
                <a:cs typeface="Segoe UI Light" panose="020B0502040204020203" pitchFamily="34" charset="0"/>
              </a:rPr>
              <a:t>. </a:t>
            </a:r>
            <a:endParaRPr lang="en-US" sz="1600" dirty="0" smtClean="0">
              <a:solidFill>
                <a:srgbClr val="002060"/>
              </a:solidFill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600" dirty="0"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1280" y="2621281"/>
            <a:ext cx="5394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Brandon Grotesque" panose="020B0603020203060202"/>
                <a:cs typeface="Segoe UI Light" panose="020B0502040204020203" pitchFamily="34" charset="0"/>
              </a:rPr>
              <a:t>AirBox</a:t>
            </a:r>
            <a:r>
              <a:rPr lang="en-US" sz="1600" dirty="0">
                <a:solidFill>
                  <a:srgbClr val="002060"/>
                </a:solidFill>
                <a:latin typeface="Brandon Grotesque" panose="020B0603020203060202"/>
                <a:cs typeface="Segoe UI Light" panose="020B0502040204020203" pitchFamily="34" charset="0"/>
              </a:rPr>
              <a:t> targets the breathing zone to displace, dilute and remove the pathogens so they do not linger for hours and increase the risk of infection. </a:t>
            </a:r>
            <a:endParaRPr lang="en-US" sz="1600" dirty="0" smtClean="0">
              <a:solidFill>
                <a:srgbClr val="002060"/>
              </a:solidFill>
              <a:latin typeface="Brandon Grotesque" panose="020B0603020203060202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Brandon Grotesque" panose="020B0603020203060202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Brandon Grotesque" panose="020B0603020203060202"/>
                <a:cs typeface="Segoe UI Light" panose="020B0502040204020203" pitchFamily="34" charset="0"/>
              </a:rPr>
              <a:t>If </a:t>
            </a:r>
            <a:r>
              <a:rPr lang="en-US" sz="1600" dirty="0" err="1">
                <a:solidFill>
                  <a:srgbClr val="002060"/>
                </a:solidFill>
                <a:latin typeface="Brandon Grotesque" panose="020B0603020203060202"/>
                <a:cs typeface="Segoe UI Light" panose="020B0502040204020203" pitchFamily="34" charset="0"/>
              </a:rPr>
              <a:t>AirBox</a:t>
            </a:r>
            <a:r>
              <a:rPr lang="en-US" sz="1600" dirty="0">
                <a:solidFill>
                  <a:srgbClr val="002060"/>
                </a:solidFill>
                <a:latin typeface="Brandon Grotesque" panose="020B0603020203060202"/>
                <a:cs typeface="Segoe UI Light" panose="020B0502040204020203" pitchFamily="34" charset="0"/>
              </a:rPr>
              <a:t> can provide HEPA filtration at 99.99% or higher of all particle sizes down to 0.01 micron, in an affordable manor, it is the absolute best mitigation plan possible outside of a cleanroom environment. </a:t>
            </a:r>
            <a:endParaRPr lang="en-US" sz="1600" dirty="0" smtClean="0">
              <a:solidFill>
                <a:srgbClr val="002060"/>
              </a:solidFill>
              <a:latin typeface="Brandon Grotesque" panose="020B0603020203060202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2060"/>
              </a:solidFill>
              <a:latin typeface="Brandon Grotesque" panose="020B0603020203060202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Brandon Grotesque" panose="020B0603020203060202"/>
                <a:cs typeface="Segoe UI Light" panose="020B0502040204020203" pitchFamily="34" charset="0"/>
              </a:rPr>
              <a:t>HEPA </a:t>
            </a:r>
            <a:r>
              <a:rPr lang="en-US" sz="1600" dirty="0">
                <a:solidFill>
                  <a:srgbClr val="002060"/>
                </a:solidFill>
                <a:latin typeface="Brandon Grotesque" panose="020B0603020203060202"/>
                <a:cs typeface="Segoe UI Light" panose="020B0502040204020203" pitchFamily="34" charset="0"/>
              </a:rPr>
              <a:t>is proven technology to mitigate the spread of airborne pathogens regardless of composition. </a:t>
            </a:r>
            <a:endParaRPr lang="en-US" sz="1600" dirty="0" smtClean="0">
              <a:solidFill>
                <a:srgbClr val="002060"/>
              </a:solidFill>
              <a:latin typeface="Brandon Grotesque" panose="020B0603020203060202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Brandon Grotesque" panose="020B0603020203060202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Brandon Grotesque" panose="020B0603020203060202"/>
                <a:cs typeface="Segoe UI Light" panose="020B0502040204020203" pitchFamily="34" charset="0"/>
              </a:rPr>
              <a:t>Moving </a:t>
            </a:r>
            <a:r>
              <a:rPr lang="en-US" sz="1600" dirty="0">
                <a:solidFill>
                  <a:srgbClr val="002060"/>
                </a:solidFill>
                <a:latin typeface="Brandon Grotesque" panose="020B0603020203060202"/>
                <a:cs typeface="Segoe UI Light" panose="020B0502040204020203" pitchFamily="34" charset="0"/>
              </a:rPr>
              <a:t>to MERV-13 in a commercial environment is recommended by CDC, OSHA and ASHRAE.</a:t>
            </a:r>
            <a:endParaRPr lang="en-US" sz="1600" dirty="0">
              <a:solidFill>
                <a:srgbClr val="002060"/>
              </a:solidFill>
              <a:latin typeface="Brandon Grotesque" panose="020B0603020203060202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1280" y="1936879"/>
            <a:ext cx="258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2060"/>
                </a:solidFill>
                <a:latin typeface="Brandon Grotesque" panose="020B0603020203060202"/>
              </a:rPr>
              <a:t>Key</a:t>
            </a:r>
            <a:r>
              <a:rPr lang="en-US" sz="2400" u="sng" dirty="0" smtClean="0">
                <a:latin typeface="Brandon Grotesque" panose="020B0603020203060202"/>
              </a:rPr>
              <a:t> </a:t>
            </a:r>
            <a:r>
              <a:rPr lang="en-US" sz="2400" u="sng" dirty="0" smtClean="0">
                <a:solidFill>
                  <a:srgbClr val="002060"/>
                </a:solidFill>
                <a:latin typeface="Brandon Grotesque" panose="020B0603020203060202"/>
              </a:rPr>
              <a:t>Notes</a:t>
            </a:r>
            <a:endParaRPr lang="en-US" sz="2400" u="sng" dirty="0">
              <a:solidFill>
                <a:srgbClr val="002060"/>
              </a:solidFill>
              <a:latin typeface="Brandon Grotesque" panose="020B0603020203060202"/>
            </a:endParaRPr>
          </a:p>
        </p:txBody>
      </p:sp>
    </p:spTree>
    <p:extLst>
      <p:ext uri="{BB962C8B-B14F-4D97-AF65-F5344CB8AC3E}">
        <p14:creationId xmlns:p14="http://schemas.microsoft.com/office/powerpoint/2010/main" val="88121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14DD8B-3789-436F-AB82-3B202C5B2A39}"/>
              </a:ext>
            </a:extLst>
          </p:cNvPr>
          <p:cNvSpPr/>
          <p:nvPr/>
        </p:nvSpPr>
        <p:spPr>
          <a:xfrm>
            <a:off x="638404" y="3135085"/>
            <a:ext cx="3440112" cy="32727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4F371D-15B1-4A4E-B92B-AC10C594E7F4}"/>
              </a:ext>
            </a:extLst>
          </p:cNvPr>
          <p:cNvSpPr/>
          <p:nvPr/>
        </p:nvSpPr>
        <p:spPr>
          <a:xfrm>
            <a:off x="4383316" y="537255"/>
            <a:ext cx="3440112" cy="58705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EDE049-3339-4121-A8B8-ADDBD0EA543F}"/>
              </a:ext>
            </a:extLst>
          </p:cNvPr>
          <p:cNvSpPr txBox="1"/>
          <p:nvPr/>
        </p:nvSpPr>
        <p:spPr>
          <a:xfrm>
            <a:off x="4810325" y="4084330"/>
            <a:ext cx="27005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100">
                <a:solidFill>
                  <a:schemeClr val="bg1">
                    <a:alpha val="70000"/>
                  </a:schemeClr>
                </a:solidFill>
                <a:latin typeface="Brandon Grotesque Light" panose="020B0303020203060202" pitchFamily="34" charset="77"/>
              </a:defRPr>
            </a:lvl1pPr>
          </a:lstStyle>
          <a:p>
            <a:r>
              <a:rPr lang="en-US"/>
              <a:t>Built to run 24/7, true engineered solution using the same dynamic room purge technology as seen in clean rooms</a:t>
            </a:r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A2D693-B650-43F8-846B-D8E458ABCCF8}"/>
              </a:ext>
            </a:extLst>
          </p:cNvPr>
          <p:cNvSpPr txBox="1"/>
          <p:nvPr/>
        </p:nvSpPr>
        <p:spPr>
          <a:xfrm>
            <a:off x="4810325" y="5233794"/>
            <a:ext cx="2700576" cy="827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100">
                <a:solidFill>
                  <a:schemeClr val="bg1">
                    <a:alpha val="70000"/>
                  </a:schemeClr>
                </a:solidFill>
                <a:latin typeface="Brandon Grotesque Light" panose="020B0303020203060202" pitchFamily="34" charset="77"/>
              </a:defRPr>
            </a:lvl1pPr>
          </a:lstStyle>
          <a:p>
            <a:r>
              <a:rPr lang="en-US" dirty="0"/>
              <a:t>Lifetime warranty on materials and craftsmanship, 5 year warranty on fan/motors</a:t>
            </a:r>
            <a:endParaRPr lang="id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48DE5D1-D1BD-41FE-92B9-BC19C762ABA0}"/>
              </a:ext>
            </a:extLst>
          </p:cNvPr>
          <p:cNvSpPr txBox="1"/>
          <p:nvPr/>
        </p:nvSpPr>
        <p:spPr>
          <a:xfrm>
            <a:off x="4774741" y="1182470"/>
            <a:ext cx="2622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Brandon Grotesque Black" panose="020B0603020203060202" pitchFamily="34" charset="77"/>
                <a:cs typeface="Aharoni" panose="02010803020104030203" pitchFamily="2" charset="-79"/>
              </a:rPr>
              <a:t>Features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6264801-B44A-4EDF-BCFE-E192478DF97C}"/>
              </a:ext>
            </a:extLst>
          </p:cNvPr>
          <p:cNvSpPr txBox="1"/>
          <p:nvPr/>
        </p:nvSpPr>
        <p:spPr>
          <a:xfrm>
            <a:off x="4850673" y="1850375"/>
            <a:ext cx="13762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Brandon Grotesque Light" panose="020B0303020203060202" pitchFamily="34" charset="77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It All Starts Here.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8718473-E44E-4534-8B23-A576CCB7D117}"/>
              </a:ext>
            </a:extLst>
          </p:cNvPr>
          <p:cNvSpPr txBox="1"/>
          <p:nvPr/>
        </p:nvSpPr>
        <p:spPr>
          <a:xfrm>
            <a:off x="4817697" y="2659548"/>
            <a:ext cx="2700576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alpha val="70000"/>
                  </a:schemeClr>
                </a:solidFill>
                <a:latin typeface="Brandon Grotesque Light"/>
              </a:rPr>
              <a:t>Peak-S model - High-Density Polyethylene treated with Antimicrobial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alpha val="70000"/>
                  </a:schemeClr>
                </a:solidFill>
                <a:latin typeface="Brandon Grotesque Light"/>
              </a:rPr>
              <a:t>Apex – Polished/brushed aluminum &amp; stainless steel fasteners</a:t>
            </a:r>
            <a:endParaRPr lang="id-ID" sz="1100" dirty="0">
              <a:solidFill>
                <a:schemeClr val="bg1">
                  <a:alpha val="70000"/>
                </a:schemeClr>
              </a:solidFill>
              <a:latin typeface="Brandon Grotesque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6937F66-E901-4DDD-A3C3-C0F0A7C94C42}"/>
              </a:ext>
            </a:extLst>
          </p:cNvPr>
          <p:cNvSpPr txBox="1"/>
          <p:nvPr/>
        </p:nvSpPr>
        <p:spPr>
          <a:xfrm>
            <a:off x="4814127" y="2303496"/>
            <a:ext cx="853119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r>
              <a:rPr lang="en-US">
                <a:latin typeface="Brandon Grotesque Medium" panose="020B0603020203060202" pitchFamily="34" charset="77"/>
              </a:rPr>
              <a:t>Design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3A6AB86-CA62-426D-AE92-DFB28307ECC6}"/>
              </a:ext>
            </a:extLst>
          </p:cNvPr>
          <p:cNvSpPr txBox="1"/>
          <p:nvPr/>
        </p:nvSpPr>
        <p:spPr>
          <a:xfrm>
            <a:off x="4810325" y="3731041"/>
            <a:ext cx="1327736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Brandon Grotesque Medium" panose="020B0603020203060202" pitchFamily="34" charset="77"/>
                <a:cs typeface="Montserrat" panose="02000000000000000000" pitchFamily="2" charset="0"/>
              </a:defRPr>
            </a:lvl1pPr>
          </a:lstStyle>
          <a:p>
            <a:r>
              <a:rPr lang="en-US"/>
              <a:t>Technology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8772468-5810-4942-94BB-436F2C4294B0}"/>
              </a:ext>
            </a:extLst>
          </p:cNvPr>
          <p:cNvSpPr txBox="1"/>
          <p:nvPr/>
        </p:nvSpPr>
        <p:spPr>
          <a:xfrm>
            <a:off x="4822025" y="4906973"/>
            <a:ext cx="1134464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Brandon Grotesque Medium" panose="020B0603020203060202" pitchFamily="34" charset="77"/>
                <a:cs typeface="Montserrat" panose="02000000000000000000" pitchFamily="2" charset="0"/>
              </a:defRPr>
            </a:lvl1pPr>
          </a:lstStyle>
          <a:p>
            <a:r>
              <a:rPr lang="en-US"/>
              <a:t>Warranty</a:t>
            </a:r>
          </a:p>
        </p:txBody>
      </p:sp>
      <p:pic>
        <p:nvPicPr>
          <p:cNvPr id="4" name="Picture Placeholder 3" descr="A picture containing indoor, sitting, microwave, oven&#10;&#10;Description automatically generated">
            <a:extLst>
              <a:ext uri="{FF2B5EF4-FFF2-40B4-BE49-F238E27FC236}">
                <a16:creationId xmlns:a16="http://schemas.microsoft.com/office/drawing/2014/main" xmlns="" id="{4ECFA3AD-6E49-3748-899C-B9C7D6EB7E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r="62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xmlns="" id="{42CAC242-953B-EF4C-8974-D898A67E9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42" y="546908"/>
            <a:ext cx="3851083" cy="1344168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t="13620" b="7434"/>
          <a:stretch/>
        </p:blipFill>
        <p:spPr>
          <a:xfrm>
            <a:off x="8128228" y="2303496"/>
            <a:ext cx="3440112" cy="407103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64" y="3502441"/>
            <a:ext cx="2687405" cy="548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3" y="4365114"/>
            <a:ext cx="282941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3983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9ACFBF-0E3E-42C7-839A-0ECC3CE68E89}"/>
              </a:ext>
            </a:extLst>
          </p:cNvPr>
          <p:cNvSpPr txBox="1"/>
          <p:nvPr/>
        </p:nvSpPr>
        <p:spPr>
          <a:xfrm>
            <a:off x="840426" y="879437"/>
            <a:ext cx="3648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62C59"/>
                </a:solidFill>
                <a:latin typeface="Brandon Grotesque Black" panose="020B0603020203060202" pitchFamily="34" charset="77"/>
                <a:cs typeface="Aharoni" panose="02010803020104030203" pitchFamily="2" charset="-79"/>
              </a:rPr>
              <a:t>Apex Series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AE1C1C-9D72-4E6D-98E8-0C038D6A076F}"/>
              </a:ext>
            </a:extLst>
          </p:cNvPr>
          <p:cNvSpPr txBox="1"/>
          <p:nvPr/>
        </p:nvSpPr>
        <p:spPr>
          <a:xfrm>
            <a:off x="905364" y="1551811"/>
            <a:ext cx="1953355" cy="307777"/>
          </a:xfrm>
          <a:prstGeom prst="rect">
            <a:avLst/>
          </a:prstGeom>
          <a:solidFill>
            <a:srgbClr val="3C777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randon Grotesque Light" panose="020B0303020203060202" pitchFamily="34" charset="77"/>
              </a:rPr>
              <a:t>Clean Air. Pure &amp; Simple.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CD2BE27-9534-40F0-874C-5E94B32232DD}"/>
              </a:ext>
            </a:extLst>
          </p:cNvPr>
          <p:cNvSpPr/>
          <p:nvPr/>
        </p:nvSpPr>
        <p:spPr>
          <a:xfrm>
            <a:off x="870752" y="2266053"/>
            <a:ext cx="383875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State-of-the-art Air Flow &amp; Filtration</a:t>
            </a:r>
            <a:r>
              <a:rPr lang="id-ID" sz="1200" dirty="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, </a:t>
            </a:r>
            <a:r>
              <a:rPr lang="en-US" sz="1200" dirty="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The Apex Unit is a one-of-a-kind industrial-grade air purifier with the power to clean the constant expulsion of particles into our air in larger commercial spaces, especially high-traffic locations. Like the name suggests, the Apex Series is the pinnacle of clean air technology. Integrated with the same technology as many high-profile, high-tech clean rooms in the country.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25973" y="5248867"/>
            <a:ext cx="5823823" cy="1062558"/>
            <a:chOff x="438513" y="3485694"/>
            <a:chExt cx="5823823" cy="106255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77CB7E4-A571-47E4-BCF1-00228984D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14" y="3813147"/>
              <a:ext cx="734104" cy="734104"/>
            </a:xfrm>
            <a:prstGeom prst="ellipse">
              <a:avLst/>
            </a:prstGeom>
            <a:solidFill>
              <a:srgbClr val="3C777D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2170673-FAE2-40BC-9B97-F8D47A637D6A}"/>
                </a:ext>
              </a:extLst>
            </p:cNvPr>
            <p:cNvSpPr txBox="1"/>
            <p:nvPr/>
          </p:nvSpPr>
          <p:spPr>
            <a:xfrm>
              <a:off x="1205605" y="3839169"/>
              <a:ext cx="1107996" cy="46166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sz="2400" dirty="0">
                  <a:solidFill>
                    <a:srgbClr val="262C59"/>
                  </a:solidFill>
                  <a:ea typeface="Questrial" panose="02000000000000000000" pitchFamily="2" charset="0"/>
                  <a:cs typeface="Montserrat" panose="02000000000000000000" pitchFamily="2" charset="0"/>
                </a:rPr>
                <a:t>720	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E61ACC07-7E60-4E04-99B3-DD3966C7E17A}"/>
                </a:ext>
              </a:extLst>
            </p:cNvPr>
            <p:cNvSpPr/>
            <p:nvPr/>
          </p:nvSpPr>
          <p:spPr>
            <a:xfrm>
              <a:off x="1307278" y="4286638"/>
              <a:ext cx="875240" cy="184666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Cubic Ft./min.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846C4350-7408-4FC8-A38B-E797C3EF8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5536" y="3814148"/>
              <a:ext cx="734104" cy="734104"/>
            </a:xfrm>
            <a:prstGeom prst="ellipse">
              <a:avLst/>
            </a:prstGeom>
            <a:solidFill>
              <a:srgbClr val="3C777D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572308B-69B2-4F7F-82ED-DBDD5EB93EE3}"/>
                </a:ext>
              </a:extLst>
            </p:cNvPr>
            <p:cNvSpPr txBox="1"/>
            <p:nvPr/>
          </p:nvSpPr>
          <p:spPr>
            <a:xfrm>
              <a:off x="3241063" y="3840170"/>
              <a:ext cx="651140" cy="46166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sz="2400" dirty="0">
                  <a:solidFill>
                    <a:srgbClr val="262C59"/>
                  </a:solidFill>
                  <a:ea typeface="Questrial" panose="02000000000000000000" pitchFamily="2" charset="0"/>
                  <a:cs typeface="Montserrat" panose="02000000000000000000" pitchFamily="2" charset="0"/>
                </a:rPr>
                <a:t>800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D64F860C-31A6-4E28-BFC1-F67BED1C6298}"/>
                </a:ext>
              </a:extLst>
            </p:cNvPr>
            <p:cNvSpPr/>
            <p:nvPr/>
          </p:nvSpPr>
          <p:spPr>
            <a:xfrm>
              <a:off x="3342736" y="4287639"/>
              <a:ext cx="875240" cy="184666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Cubic Ft./min.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846C4350-7408-4FC8-A38B-E797C3EF8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9896" y="3813147"/>
              <a:ext cx="734104" cy="734104"/>
            </a:xfrm>
            <a:prstGeom prst="ellipse">
              <a:avLst/>
            </a:prstGeom>
            <a:solidFill>
              <a:srgbClr val="3C777D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572308B-69B2-4F7F-82ED-DBDD5EB93EE3}"/>
                </a:ext>
              </a:extLst>
            </p:cNvPr>
            <p:cNvSpPr txBox="1"/>
            <p:nvPr/>
          </p:nvSpPr>
          <p:spPr>
            <a:xfrm>
              <a:off x="5285423" y="3833149"/>
              <a:ext cx="651140" cy="46166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sz="2400" dirty="0">
                  <a:solidFill>
                    <a:srgbClr val="262C59"/>
                  </a:solidFill>
                  <a:ea typeface="Questrial" panose="02000000000000000000" pitchFamily="2" charset="0"/>
                  <a:cs typeface="Montserrat" panose="02000000000000000000" pitchFamily="2" charset="0"/>
                </a:rPr>
                <a:t>880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D64F860C-31A6-4E28-BFC1-F67BED1C6298}"/>
                </a:ext>
              </a:extLst>
            </p:cNvPr>
            <p:cNvSpPr/>
            <p:nvPr/>
          </p:nvSpPr>
          <p:spPr>
            <a:xfrm>
              <a:off x="5387096" y="4280618"/>
              <a:ext cx="875240" cy="184666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Cubic Ft./min.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B4006B9-72EB-4B1B-92C4-816671C568A6}"/>
                </a:ext>
              </a:extLst>
            </p:cNvPr>
            <p:cNvSpPr txBox="1"/>
            <p:nvPr/>
          </p:nvSpPr>
          <p:spPr>
            <a:xfrm>
              <a:off x="4651240" y="4029410"/>
              <a:ext cx="566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Hi</a:t>
              </a:r>
              <a:endParaRPr lang="id-ID" sz="1400" spc="1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E61ACC07-7E60-4E04-99B3-DD3966C7E17A}"/>
                </a:ext>
              </a:extLst>
            </p:cNvPr>
            <p:cNvSpPr/>
            <p:nvPr/>
          </p:nvSpPr>
          <p:spPr>
            <a:xfrm>
              <a:off x="438513" y="3485694"/>
              <a:ext cx="3079237" cy="184666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Fan Speed Settings | Space Purified Per Minute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40C3700-240F-4E33-8F62-D664748CBDE3}"/>
                </a:ext>
              </a:extLst>
            </p:cNvPr>
            <p:cNvSpPr txBox="1"/>
            <p:nvPr/>
          </p:nvSpPr>
          <p:spPr>
            <a:xfrm>
              <a:off x="519328" y="4026332"/>
              <a:ext cx="566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 dirty="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Low</a:t>
              </a:r>
              <a:endParaRPr lang="id-ID" sz="1400" spc="100" dirty="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B4006B9-72EB-4B1B-92C4-816671C568A6}"/>
                </a:ext>
              </a:extLst>
            </p:cNvPr>
            <p:cNvSpPr txBox="1"/>
            <p:nvPr/>
          </p:nvSpPr>
          <p:spPr>
            <a:xfrm>
              <a:off x="2600100" y="4031707"/>
              <a:ext cx="566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Med</a:t>
              </a:r>
              <a:endParaRPr lang="id-ID" sz="1400" spc="1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64281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E3D4D-73DE-4D48-B00E-2D2C15A3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Air Quality (IAQ) – Why </a:t>
            </a:r>
            <a:r>
              <a:rPr lang="en-US" dirty="0" err="1" smtClean="0"/>
              <a:t>AirBox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3ECF77-8788-EE4E-ACCC-BF84F1798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532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u="sng" dirty="0" smtClean="0"/>
          </a:p>
          <a:p>
            <a:r>
              <a:rPr lang="en-US" dirty="0" smtClean="0"/>
              <a:t>Our buildings are poorly ventilated (90% of our time is spent indoors)</a:t>
            </a:r>
          </a:p>
          <a:p>
            <a:r>
              <a:rPr lang="en-US" dirty="0" smtClean="0"/>
              <a:t>Must address the air beyond the pandemic – proactive mindset vs. reactive mindset – become pathogen hardened, prevent future closures</a:t>
            </a:r>
          </a:p>
          <a:p>
            <a:r>
              <a:rPr lang="en-US" dirty="0" smtClean="0"/>
              <a:t>Respiratory aerosols linger for hours in poorly ventilated buildings – </a:t>
            </a:r>
            <a:r>
              <a:rPr lang="en-US" dirty="0" err="1" smtClean="0"/>
              <a:t>AirBox</a:t>
            </a:r>
            <a:r>
              <a:rPr lang="en-US" dirty="0" smtClean="0"/>
              <a:t> creates the dynamic airflow needed to dilute, displace and remove the airborne pathogens from the Breathing Zone</a:t>
            </a:r>
            <a:endParaRPr lang="en-US" dirty="0"/>
          </a:p>
          <a:p>
            <a:r>
              <a:rPr lang="en-US" dirty="0" smtClean="0"/>
              <a:t>Many contaminants in the air have long term </a:t>
            </a:r>
            <a:r>
              <a:rPr lang="en-US" dirty="0" smtClean="0"/>
              <a:t>effects on our health – allergies, asthma, respiratory illness, cancer, </a:t>
            </a:r>
            <a:r>
              <a:rPr lang="en-US" dirty="0" err="1" smtClean="0"/>
              <a:t>etc</a:t>
            </a:r>
            <a:r>
              <a:rPr lang="en-US" dirty="0" smtClean="0"/>
              <a:t>…</a:t>
            </a:r>
            <a:endParaRPr lang="en-US" dirty="0" smtClean="0"/>
          </a:p>
          <a:p>
            <a:r>
              <a:rPr lang="en-US" dirty="0" smtClean="0"/>
              <a:t>The cleaner the air, the better the brain functions. It is proven that cleaner air improves productivity in the workforce, improves the ability for students to learn – and it cuts down on days missed t due to sickness and health issues </a:t>
            </a:r>
          </a:p>
          <a:p>
            <a:r>
              <a:rPr lang="en-US" dirty="0" err="1" smtClean="0"/>
              <a:t>AirBox</a:t>
            </a:r>
            <a:r>
              <a:rPr lang="en-US" dirty="0" smtClean="0"/>
              <a:t> addresses pathogen mitigation at the highest level and provides the cleanest air possible and healthiest environment – Safe Air Plan based on proven technology and an engineered solution built to last a lifetime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5277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E49D81-8BC8-CF47-959D-4C401E6DBAE5}"/>
              </a:ext>
            </a:extLst>
          </p:cNvPr>
          <p:cNvSpPr txBox="1"/>
          <p:nvPr/>
        </p:nvSpPr>
        <p:spPr>
          <a:xfrm>
            <a:off x="841248" y="877824"/>
            <a:ext cx="402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262C59"/>
                </a:solidFill>
                <a:latin typeface="Brandon Grotesque Black" panose="020B0603020203060202" pitchFamily="34" charset="77"/>
                <a:cs typeface="Aharoni" panose="02010803020104030203" pitchFamily="2" charset="-79"/>
              </a:defRPr>
            </a:lvl1pPr>
          </a:lstStyle>
          <a:p>
            <a:r>
              <a:rPr lang="en-US"/>
              <a:t>Peak-S Series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8E450E-F4B1-FA46-A6F5-1972E74A7C64}"/>
              </a:ext>
            </a:extLst>
          </p:cNvPr>
          <p:cNvSpPr txBox="1"/>
          <p:nvPr/>
        </p:nvSpPr>
        <p:spPr>
          <a:xfrm>
            <a:off x="904355" y="1524155"/>
            <a:ext cx="1423916" cy="307777"/>
          </a:xfrm>
          <a:prstGeom prst="rect">
            <a:avLst/>
          </a:prstGeom>
          <a:solidFill>
            <a:srgbClr val="3C777D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Brandon Grotesque Light" panose="020B0303020203060202" pitchFamily="34" charset="77"/>
              </a:defRPr>
            </a:lvl1pPr>
          </a:lstStyle>
          <a:p>
            <a:r>
              <a:rPr lang="en-US"/>
              <a:t>Clean Air for Life.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F088A1-8628-3F41-8C57-AE3B60D8CD4C}"/>
              </a:ext>
            </a:extLst>
          </p:cNvPr>
          <p:cNvSpPr/>
          <p:nvPr/>
        </p:nvSpPr>
        <p:spPr>
          <a:xfrm>
            <a:off x="898752" y="4866880"/>
            <a:ext cx="3956852" cy="172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Serving home, medical, educational, and industrial</a:t>
            </a: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applications, the </a:t>
            </a:r>
            <a:r>
              <a:rPr lang="en-US" sz="1200" err="1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AirBox</a:t>
            </a: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 Peak Series-S is</a:t>
            </a: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categorically the most effective and efficient</a:t>
            </a: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Air Purifier on the market. Like the name</a:t>
            </a: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suggests, the Series-S is made of the highest</a:t>
            </a: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quality materials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10A9C64-109E-4C42-BD31-21D146E9A238}"/>
              </a:ext>
            </a:extLst>
          </p:cNvPr>
          <p:cNvSpPr/>
          <p:nvPr/>
        </p:nvSpPr>
        <p:spPr>
          <a:xfrm>
            <a:off x="898752" y="2090433"/>
            <a:ext cx="3956852" cy="11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Providing over 25,500</a:t>
            </a: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Cubic feet per hour of Antimicrobial,</a:t>
            </a: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Chemical, and HEPA Filtration, it</a:t>
            </a: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measures a mere 13½” x 13” x 27¾” in size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86" b="88912" l="5204" r="96715">
                        <a14:foregroundMark x1="11143" y1="32702" x2="89855" y2="42298"/>
                        <a14:foregroundMark x1="57451" y1="71544" x2="59974" y2="74281"/>
                        <a14:foregroundMark x1="31459" y1="76579" x2="48331" y2="80228"/>
                        <a14:foregroundMark x1="36242" y1="78088" x2="45361" y2="80070"/>
                        <a14:foregroundMark x1="73535" y1="31807" x2="65151" y2="31807"/>
                        <a14:foregroundMark x1="91432" y1="29895" x2="79553" y2="29474"/>
                        <a14:foregroundMark x1="77030" y1="27368" x2="93955" y2="28947"/>
                        <a14:foregroundMark x1="93798" y1="29474" x2="92378" y2="79561"/>
                        <a14:foregroundMark x1="9593" y1="32228" x2="11511" y2="82614"/>
                        <a14:foregroundMark x1="8962" y1="31702" x2="19895" y2="31491"/>
                        <a14:foregroundMark x1="8647" y1="31175" x2="22576" y2="31491"/>
                        <a14:backgroundMark x1="35769" y1="80070" x2="68647" y2="87386"/>
                        <a14:backgroundMark x1="85519" y1="30877" x2="85519" y2="30877"/>
                        <a14:backgroundMark x1="80972" y1="30877" x2="88489" y2="30877"/>
                      </a14:backgroundRemoval>
                    </a14:imgEffect>
                  </a14:imgLayer>
                </a14:imgProps>
              </a:ext>
            </a:extLst>
          </a:blip>
          <a:srcRect t="11104" b="5925"/>
          <a:stretch/>
        </p:blipFill>
        <p:spPr>
          <a:xfrm>
            <a:off x="6764514" y="634982"/>
            <a:ext cx="4659087" cy="5791200"/>
          </a:xfrm>
          <a:prstGeom prst="snip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438513" y="3530582"/>
            <a:ext cx="5823823" cy="1062558"/>
            <a:chOff x="438513" y="3485694"/>
            <a:chExt cx="5823823" cy="106255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77CB7E4-A571-47E4-BCF1-00228984D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14" y="3813147"/>
              <a:ext cx="734104" cy="734104"/>
            </a:xfrm>
            <a:prstGeom prst="ellipse">
              <a:avLst/>
            </a:prstGeom>
            <a:solidFill>
              <a:srgbClr val="3C777D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2170673-FAE2-40BC-9B97-F8D47A637D6A}"/>
                </a:ext>
              </a:extLst>
            </p:cNvPr>
            <p:cNvSpPr txBox="1"/>
            <p:nvPr/>
          </p:nvSpPr>
          <p:spPr>
            <a:xfrm>
              <a:off x="1205605" y="3839169"/>
              <a:ext cx="1107996" cy="46166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sz="2400">
                  <a:solidFill>
                    <a:srgbClr val="262C59"/>
                  </a:solidFill>
                  <a:ea typeface="Questrial" panose="02000000000000000000" pitchFamily="2" charset="0"/>
                  <a:cs typeface="Montserrat" panose="02000000000000000000" pitchFamily="2" charset="0"/>
                </a:rPr>
                <a:t>100	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61ACC07-7E60-4E04-99B3-DD3966C7E17A}"/>
                </a:ext>
              </a:extLst>
            </p:cNvPr>
            <p:cNvSpPr/>
            <p:nvPr/>
          </p:nvSpPr>
          <p:spPr>
            <a:xfrm>
              <a:off x="1307278" y="4286638"/>
              <a:ext cx="875240" cy="184666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Cubic Ft./min.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846C4350-7408-4FC8-A38B-E797C3EF8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5536" y="3814148"/>
              <a:ext cx="734104" cy="734104"/>
            </a:xfrm>
            <a:prstGeom prst="ellipse">
              <a:avLst/>
            </a:prstGeom>
            <a:solidFill>
              <a:srgbClr val="3C777D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572308B-69B2-4F7F-82ED-DBDD5EB93EE3}"/>
                </a:ext>
              </a:extLst>
            </p:cNvPr>
            <p:cNvSpPr txBox="1"/>
            <p:nvPr/>
          </p:nvSpPr>
          <p:spPr>
            <a:xfrm>
              <a:off x="3241063" y="3840170"/>
              <a:ext cx="651140" cy="46166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sz="2400">
                  <a:solidFill>
                    <a:srgbClr val="262C59"/>
                  </a:solidFill>
                  <a:ea typeface="Questrial" panose="02000000000000000000" pitchFamily="2" charset="0"/>
                  <a:cs typeface="Montserrat" panose="02000000000000000000" pitchFamily="2" charset="0"/>
                </a:rPr>
                <a:t>275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64F860C-31A6-4E28-BFC1-F67BED1C6298}"/>
                </a:ext>
              </a:extLst>
            </p:cNvPr>
            <p:cNvSpPr/>
            <p:nvPr/>
          </p:nvSpPr>
          <p:spPr>
            <a:xfrm>
              <a:off x="3342736" y="4287639"/>
              <a:ext cx="875240" cy="184666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Cubic Ft./min.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46C4350-7408-4FC8-A38B-E797C3EF8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9896" y="3813147"/>
              <a:ext cx="734104" cy="734104"/>
            </a:xfrm>
            <a:prstGeom prst="ellipse">
              <a:avLst/>
            </a:prstGeom>
            <a:solidFill>
              <a:srgbClr val="3C777D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572308B-69B2-4F7F-82ED-DBDD5EB93EE3}"/>
                </a:ext>
              </a:extLst>
            </p:cNvPr>
            <p:cNvSpPr txBox="1"/>
            <p:nvPr/>
          </p:nvSpPr>
          <p:spPr>
            <a:xfrm>
              <a:off x="5285423" y="3833149"/>
              <a:ext cx="651140" cy="46166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sz="2400">
                  <a:solidFill>
                    <a:srgbClr val="262C59"/>
                  </a:solidFill>
                  <a:ea typeface="Questrial" panose="02000000000000000000" pitchFamily="2" charset="0"/>
                  <a:cs typeface="Montserrat" panose="02000000000000000000" pitchFamily="2" charset="0"/>
                </a:rPr>
                <a:t>425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64F860C-31A6-4E28-BFC1-F67BED1C6298}"/>
                </a:ext>
              </a:extLst>
            </p:cNvPr>
            <p:cNvSpPr/>
            <p:nvPr/>
          </p:nvSpPr>
          <p:spPr>
            <a:xfrm>
              <a:off x="5387096" y="4280618"/>
              <a:ext cx="875240" cy="184666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Cubic Ft./min.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4006B9-72EB-4B1B-92C4-816671C568A6}"/>
                </a:ext>
              </a:extLst>
            </p:cNvPr>
            <p:cNvSpPr txBox="1"/>
            <p:nvPr/>
          </p:nvSpPr>
          <p:spPr>
            <a:xfrm>
              <a:off x="4651240" y="4029410"/>
              <a:ext cx="566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Hi</a:t>
              </a:r>
              <a:endParaRPr lang="id-ID" sz="1400" spc="1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61ACC07-7E60-4E04-99B3-DD3966C7E17A}"/>
                </a:ext>
              </a:extLst>
            </p:cNvPr>
            <p:cNvSpPr/>
            <p:nvPr/>
          </p:nvSpPr>
          <p:spPr>
            <a:xfrm>
              <a:off x="438513" y="3485694"/>
              <a:ext cx="3079237" cy="184666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Fan Speed Settings | Space Purified Per Minute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40C3700-240F-4E33-8F62-D664748CBDE3}"/>
                </a:ext>
              </a:extLst>
            </p:cNvPr>
            <p:cNvSpPr txBox="1"/>
            <p:nvPr/>
          </p:nvSpPr>
          <p:spPr>
            <a:xfrm>
              <a:off x="519328" y="4026332"/>
              <a:ext cx="566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 dirty="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Low</a:t>
              </a:r>
              <a:endParaRPr lang="id-ID" sz="1400" spc="100" dirty="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B4006B9-72EB-4B1B-92C4-816671C568A6}"/>
                </a:ext>
              </a:extLst>
            </p:cNvPr>
            <p:cNvSpPr txBox="1"/>
            <p:nvPr/>
          </p:nvSpPr>
          <p:spPr>
            <a:xfrm>
              <a:off x="2600100" y="4031707"/>
              <a:ext cx="566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Med</a:t>
              </a:r>
              <a:endParaRPr lang="id-ID" sz="1400" spc="1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778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E49D81-8BC8-CF47-959D-4C401E6DBAE5}"/>
              </a:ext>
            </a:extLst>
          </p:cNvPr>
          <p:cNvSpPr txBox="1"/>
          <p:nvPr/>
        </p:nvSpPr>
        <p:spPr>
          <a:xfrm>
            <a:off x="841248" y="877824"/>
            <a:ext cx="402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262C59"/>
                </a:solidFill>
                <a:latin typeface="Brandon Grotesque Black" panose="020B0603020203060202" pitchFamily="34" charset="77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Mesa Series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8E450E-F4B1-FA46-A6F5-1972E74A7C64}"/>
              </a:ext>
            </a:extLst>
          </p:cNvPr>
          <p:cNvSpPr txBox="1"/>
          <p:nvPr/>
        </p:nvSpPr>
        <p:spPr>
          <a:xfrm>
            <a:off x="904355" y="1524155"/>
            <a:ext cx="1423916" cy="307777"/>
          </a:xfrm>
          <a:prstGeom prst="rect">
            <a:avLst/>
          </a:prstGeom>
          <a:solidFill>
            <a:srgbClr val="3C777D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Brandon Grotesque Light" panose="020B0303020203060202" pitchFamily="34" charset="77"/>
              </a:defRPr>
            </a:lvl1pPr>
          </a:lstStyle>
          <a:p>
            <a:r>
              <a:rPr lang="en-US"/>
              <a:t>Clean Air for Life.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F088A1-8628-3F41-8C57-AE3B60D8CD4C}"/>
              </a:ext>
            </a:extLst>
          </p:cNvPr>
          <p:cNvSpPr/>
          <p:nvPr/>
        </p:nvSpPr>
        <p:spPr>
          <a:xfrm>
            <a:off x="898752" y="4866880"/>
            <a:ext cx="395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Perfect for executive and administrative offices, small classrooms, doctors office – exam room, residential homes.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10A9C64-109E-4C42-BD31-21D146E9A238}"/>
              </a:ext>
            </a:extLst>
          </p:cNvPr>
          <p:cNvSpPr/>
          <p:nvPr/>
        </p:nvSpPr>
        <p:spPr>
          <a:xfrm>
            <a:off x="898752" y="2090433"/>
            <a:ext cx="395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Providing over 22,500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Cubic feet per hour of Antimicrobial and HEPA Filtration, it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62C59"/>
                </a:solidFill>
                <a:latin typeface="Brandon Grotesque Medium" panose="020B0603020203060202" pitchFamily="34" charset="77"/>
                <a:cs typeface="Segoe UI Light" panose="020B0502040204020203" pitchFamily="34" charset="0"/>
              </a:rPr>
              <a:t>measures a mere 18” tall and weighs 31 pounds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8513" y="3530582"/>
            <a:ext cx="5823823" cy="1062558"/>
            <a:chOff x="438513" y="3485694"/>
            <a:chExt cx="5823823" cy="106255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77CB7E4-A571-47E4-BCF1-00228984D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14" y="3813147"/>
              <a:ext cx="734104" cy="734104"/>
            </a:xfrm>
            <a:prstGeom prst="ellipse">
              <a:avLst/>
            </a:prstGeom>
            <a:solidFill>
              <a:srgbClr val="3C777D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2170673-FAE2-40BC-9B97-F8D47A637D6A}"/>
                </a:ext>
              </a:extLst>
            </p:cNvPr>
            <p:cNvSpPr txBox="1"/>
            <p:nvPr/>
          </p:nvSpPr>
          <p:spPr>
            <a:xfrm>
              <a:off x="1205605" y="3839169"/>
              <a:ext cx="1107996" cy="46166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sz="2400" dirty="0">
                  <a:solidFill>
                    <a:srgbClr val="262C59"/>
                  </a:solidFill>
                  <a:ea typeface="Questrial" panose="02000000000000000000" pitchFamily="2" charset="0"/>
                  <a:cs typeface="Montserrat" panose="02000000000000000000" pitchFamily="2" charset="0"/>
                </a:rPr>
                <a:t>75	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61ACC07-7E60-4E04-99B3-DD3966C7E17A}"/>
                </a:ext>
              </a:extLst>
            </p:cNvPr>
            <p:cNvSpPr/>
            <p:nvPr/>
          </p:nvSpPr>
          <p:spPr>
            <a:xfrm>
              <a:off x="1307278" y="4286638"/>
              <a:ext cx="875240" cy="184666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Cubic Ft./min.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846C4350-7408-4FC8-A38B-E797C3EF8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5536" y="3814148"/>
              <a:ext cx="734104" cy="734104"/>
            </a:xfrm>
            <a:prstGeom prst="ellipse">
              <a:avLst/>
            </a:prstGeom>
            <a:solidFill>
              <a:srgbClr val="3C777D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572308B-69B2-4F7F-82ED-DBDD5EB93EE3}"/>
                </a:ext>
              </a:extLst>
            </p:cNvPr>
            <p:cNvSpPr txBox="1"/>
            <p:nvPr/>
          </p:nvSpPr>
          <p:spPr>
            <a:xfrm>
              <a:off x="3241063" y="3840170"/>
              <a:ext cx="651140" cy="46166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sz="2400" dirty="0">
                  <a:solidFill>
                    <a:srgbClr val="262C59"/>
                  </a:solidFill>
                  <a:ea typeface="Questrial" panose="02000000000000000000" pitchFamily="2" charset="0"/>
                  <a:cs typeface="Montserrat" panose="02000000000000000000" pitchFamily="2" charset="0"/>
                </a:rPr>
                <a:t>250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64F860C-31A6-4E28-BFC1-F67BED1C6298}"/>
                </a:ext>
              </a:extLst>
            </p:cNvPr>
            <p:cNvSpPr/>
            <p:nvPr/>
          </p:nvSpPr>
          <p:spPr>
            <a:xfrm>
              <a:off x="3342736" y="4287639"/>
              <a:ext cx="875240" cy="184666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Cubic Ft./min.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46C4350-7408-4FC8-A38B-E797C3EF8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9896" y="3813147"/>
              <a:ext cx="734104" cy="734104"/>
            </a:xfrm>
            <a:prstGeom prst="ellipse">
              <a:avLst/>
            </a:prstGeom>
            <a:solidFill>
              <a:srgbClr val="3C777D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572308B-69B2-4F7F-82ED-DBDD5EB93EE3}"/>
                </a:ext>
              </a:extLst>
            </p:cNvPr>
            <p:cNvSpPr txBox="1"/>
            <p:nvPr/>
          </p:nvSpPr>
          <p:spPr>
            <a:xfrm>
              <a:off x="5285423" y="3833149"/>
              <a:ext cx="651140" cy="46166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sz="2400" dirty="0">
                  <a:solidFill>
                    <a:srgbClr val="262C59"/>
                  </a:solidFill>
                  <a:ea typeface="Questrial" panose="02000000000000000000" pitchFamily="2" charset="0"/>
                  <a:cs typeface="Montserrat" panose="02000000000000000000" pitchFamily="2" charset="0"/>
                </a:rPr>
                <a:t>375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64F860C-31A6-4E28-BFC1-F67BED1C6298}"/>
                </a:ext>
              </a:extLst>
            </p:cNvPr>
            <p:cNvSpPr/>
            <p:nvPr/>
          </p:nvSpPr>
          <p:spPr>
            <a:xfrm>
              <a:off x="5387096" y="4280618"/>
              <a:ext cx="875240" cy="184666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Cubic Ft./min.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4006B9-72EB-4B1B-92C4-816671C568A6}"/>
                </a:ext>
              </a:extLst>
            </p:cNvPr>
            <p:cNvSpPr txBox="1"/>
            <p:nvPr/>
          </p:nvSpPr>
          <p:spPr>
            <a:xfrm>
              <a:off x="4651240" y="4029410"/>
              <a:ext cx="566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Hi</a:t>
              </a:r>
              <a:endParaRPr lang="id-ID" sz="1400" spc="1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61ACC07-7E60-4E04-99B3-DD3966C7E17A}"/>
                </a:ext>
              </a:extLst>
            </p:cNvPr>
            <p:cNvSpPr/>
            <p:nvPr/>
          </p:nvSpPr>
          <p:spPr>
            <a:xfrm>
              <a:off x="438513" y="3485694"/>
              <a:ext cx="3079237" cy="184666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/>
            <a:p>
              <a:r>
                <a:rPr lang="en-US" sz="1200">
                  <a:solidFill>
                    <a:srgbClr val="262C59"/>
                  </a:solidFill>
                  <a:ea typeface="Questrial" panose="020B0606030504020204" pitchFamily="34" charset="0"/>
                  <a:cs typeface="Montserrat" panose="02000000000000000000" pitchFamily="2" charset="0"/>
                </a:rPr>
                <a:t>Fan Speed Settings | Space Purified Per Minute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40C3700-240F-4E33-8F62-D664748CBDE3}"/>
                </a:ext>
              </a:extLst>
            </p:cNvPr>
            <p:cNvSpPr txBox="1"/>
            <p:nvPr/>
          </p:nvSpPr>
          <p:spPr>
            <a:xfrm>
              <a:off x="519328" y="4026332"/>
              <a:ext cx="566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 dirty="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Low</a:t>
              </a:r>
              <a:endParaRPr lang="id-ID" sz="1400" spc="100" dirty="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B4006B9-72EB-4B1B-92C4-816671C568A6}"/>
                </a:ext>
              </a:extLst>
            </p:cNvPr>
            <p:cNvSpPr txBox="1"/>
            <p:nvPr/>
          </p:nvSpPr>
          <p:spPr>
            <a:xfrm>
              <a:off x="2600100" y="4031707"/>
              <a:ext cx="566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Med</a:t>
              </a:r>
              <a:endParaRPr lang="id-ID" sz="1400" spc="1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</p:grp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7" b="8517"/>
          <a:stretch>
            <a:fillRect/>
          </a:stretch>
        </p:blipFill>
        <p:spPr>
          <a:xfrm>
            <a:off x="7348728" y="576072"/>
            <a:ext cx="4659087" cy="5751576"/>
          </a:xfrm>
          <a:solidFill>
            <a:srgbClr val="F2F2F2"/>
          </a:solidFill>
        </p:spPr>
      </p:pic>
    </p:spTree>
    <p:extLst>
      <p:ext uri="{BB962C8B-B14F-4D97-AF65-F5344CB8AC3E}">
        <p14:creationId xmlns:p14="http://schemas.microsoft.com/office/powerpoint/2010/main" val="1881456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5880BBB-AB84-415B-9484-CE52B73764D8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0" y="0"/>
            <a:ext cx="12192000" cy="6858000"/>
          </a:xfrm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7B0C3B6-9C24-4142-994C-43F3AB43C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E03D4CA-4671-4DEA-8E43-FC770B07425B}"/>
              </a:ext>
            </a:extLst>
          </p:cNvPr>
          <p:cNvSpPr txBox="1"/>
          <p:nvPr/>
        </p:nvSpPr>
        <p:spPr>
          <a:xfrm>
            <a:off x="2638836" y="3704544"/>
            <a:ext cx="6914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600" dirty="0">
                <a:solidFill>
                  <a:srgbClr val="262C59"/>
                </a:solidFill>
                <a:latin typeface="Brandon Grotesque Black" panose="020B0603020203060202" pitchFamily="34" charset="77"/>
                <a:cs typeface="Aharoni" panose="02010803020104030203" pitchFamily="2" charset="-79"/>
              </a:rPr>
              <a:t>Repopulating American Businesses </a:t>
            </a:r>
          </a:p>
          <a:p>
            <a:pPr algn="ctr"/>
            <a:r>
              <a:rPr lang="en-US" sz="2000" b="1" spc="600" dirty="0">
                <a:solidFill>
                  <a:srgbClr val="262C59"/>
                </a:solidFill>
                <a:latin typeface="Brandon Grotesque Black" panose="020B0603020203060202" pitchFamily="34" charset="77"/>
                <a:cs typeface="Aharoni" panose="02010803020104030203" pitchFamily="2" charset="-79"/>
              </a:rPr>
              <a:t>The Right Way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8DDB33-0215-49BC-ABB3-C9DA86A0ED3A}"/>
              </a:ext>
            </a:extLst>
          </p:cNvPr>
          <p:cNvSpPr txBox="1"/>
          <p:nvPr/>
        </p:nvSpPr>
        <p:spPr>
          <a:xfrm>
            <a:off x="898119" y="4656862"/>
            <a:ext cx="10363439" cy="9233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Brandon Grotesque Medium" panose="020B0603020203060202" pitchFamily="34" charset="77"/>
                <a:cs typeface="Montserrat" panose="02000000000000000000" pitchFamily="2" charset="0"/>
              </a:defRPr>
            </a:lvl1pPr>
          </a:lstStyle>
          <a:p>
            <a:pPr algn="ctr"/>
            <a:r>
              <a:rPr lang="en-US" dirty="0">
                <a:solidFill>
                  <a:schemeClr val="accent4"/>
                </a:solidFill>
              </a:rPr>
              <a:t>Visit our website airboxairpurifier.com or contact us by calling (855) 927-1386 or emailing info@airboxairpurifier.com to learn more about creating a customized Safe Air Plan for your school.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21F987B-5080-4A7A-B895-4A30355E3342}"/>
              </a:ext>
            </a:extLst>
          </p:cNvPr>
          <p:cNvSpPr txBox="1"/>
          <p:nvPr/>
        </p:nvSpPr>
        <p:spPr>
          <a:xfrm>
            <a:off x="1700568" y="5884940"/>
            <a:ext cx="87908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rgbClr val="262C59"/>
                </a:solidFill>
              </a:rPr>
              <a:t>AIRBOX is regulated by the US Environmental Protection Agency and state governments as a </a:t>
            </a:r>
            <a:r>
              <a:rPr lang="en-US" sz="1100" dirty="0" err="1">
                <a:solidFill>
                  <a:srgbClr val="262C59"/>
                </a:solidFill>
              </a:rPr>
              <a:t>pesticidal</a:t>
            </a:r>
            <a:r>
              <a:rPr lang="en-US" sz="1100" dirty="0">
                <a:solidFill>
                  <a:srgbClr val="262C59"/>
                </a:solidFill>
              </a:rPr>
              <a:t> device. Accordingly, our air purifiers are produced in an EPA-registered facility and packaged and labeled in accordance with EPA regulations under FIFRA section 2(q)(1) and 40 CFR Part 156.</a:t>
            </a:r>
            <a:endParaRPr lang="id-ID" sz="1100" dirty="0">
              <a:solidFill>
                <a:srgbClr val="262C59"/>
              </a:solidFill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xmlns="" id="{E5970C23-76E4-DE45-8B9D-AA1016A6C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73" y="108695"/>
            <a:ext cx="9777453" cy="34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416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E2C140-F183-4C58-B9E0-4D5300CD70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62C5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AirBox</a:t>
            </a:r>
            <a:r>
              <a:rPr lang="en-US" dirty="0"/>
              <a:t> Safe Air Plan helps protect from: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F6E1983-DE93-49D8-8E78-88E811C1B969}"/>
              </a:ext>
            </a:extLst>
          </p:cNvPr>
          <p:cNvSpPr txBox="1">
            <a:spLocks/>
          </p:cNvSpPr>
          <p:nvPr/>
        </p:nvSpPr>
        <p:spPr>
          <a:xfrm>
            <a:off x="1941780" y="3890650"/>
            <a:ext cx="2706624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Bacteria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7E90CEB-9F08-493D-ACEE-6F0A0DFAC2C5}"/>
              </a:ext>
            </a:extLst>
          </p:cNvPr>
          <p:cNvSpPr txBox="1">
            <a:spLocks/>
          </p:cNvSpPr>
          <p:nvPr/>
        </p:nvSpPr>
        <p:spPr>
          <a:xfrm>
            <a:off x="6003282" y="3832927"/>
            <a:ext cx="1164999" cy="452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Mold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53148CC-9BFE-46BA-8375-2BA6D7C2B3C8}"/>
              </a:ext>
            </a:extLst>
          </p:cNvPr>
          <p:cNvSpPr txBox="1">
            <a:spLocks/>
          </p:cNvSpPr>
          <p:nvPr/>
        </p:nvSpPr>
        <p:spPr>
          <a:xfrm>
            <a:off x="6003282" y="2109567"/>
            <a:ext cx="1858472" cy="572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Fungi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B3D039F-17A4-4BF5-9814-C9F13CE4FAF0}"/>
              </a:ext>
            </a:extLst>
          </p:cNvPr>
          <p:cNvSpPr txBox="1">
            <a:spLocks/>
          </p:cNvSpPr>
          <p:nvPr/>
        </p:nvSpPr>
        <p:spPr>
          <a:xfrm>
            <a:off x="9883585" y="5546591"/>
            <a:ext cx="2308415" cy="610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Pet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200" dirty="0">
                <a:solidFill>
                  <a:schemeClr val="tx2"/>
                </a:solidFill>
              </a:rPr>
              <a:t>Dander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22B5EEA-9DE8-4451-AD1D-5DB448D62F73}"/>
              </a:ext>
            </a:extLst>
          </p:cNvPr>
          <p:cNvSpPr txBox="1">
            <a:spLocks/>
          </p:cNvSpPr>
          <p:nvPr/>
        </p:nvSpPr>
        <p:spPr>
          <a:xfrm>
            <a:off x="6001164" y="5411136"/>
            <a:ext cx="1307081" cy="452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Dust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47A4AF3-2F52-4A2A-901A-44A3BF3C0ED9}"/>
              </a:ext>
            </a:extLst>
          </p:cNvPr>
          <p:cNvSpPr txBox="1">
            <a:spLocks/>
          </p:cNvSpPr>
          <p:nvPr/>
        </p:nvSpPr>
        <p:spPr>
          <a:xfrm>
            <a:off x="8511001" y="-2733784"/>
            <a:ext cx="151589" cy="14853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VOCs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AF590A20-171D-4F33-82CA-3E8280F2B78F}"/>
              </a:ext>
            </a:extLst>
          </p:cNvPr>
          <p:cNvSpPr txBox="1">
            <a:spLocks/>
          </p:cNvSpPr>
          <p:nvPr/>
        </p:nvSpPr>
        <p:spPr>
          <a:xfrm>
            <a:off x="9883585" y="2147854"/>
            <a:ext cx="2706624" cy="537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Odors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1F87FF07-E07A-4AC6-96AF-8E972FA8DB7B}"/>
              </a:ext>
            </a:extLst>
          </p:cNvPr>
          <p:cNvSpPr txBox="1">
            <a:spLocks/>
          </p:cNvSpPr>
          <p:nvPr/>
        </p:nvSpPr>
        <p:spPr>
          <a:xfrm>
            <a:off x="1941780" y="5598174"/>
            <a:ext cx="1973728" cy="619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Chemicals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A2EA7A2-6621-464C-9E7B-53B5219704EE}"/>
              </a:ext>
            </a:extLst>
          </p:cNvPr>
          <p:cNvSpPr/>
          <p:nvPr/>
        </p:nvSpPr>
        <p:spPr>
          <a:xfrm>
            <a:off x="532183" y="1739603"/>
            <a:ext cx="1307082" cy="1311923"/>
          </a:xfrm>
          <a:prstGeom prst="ellipse">
            <a:avLst/>
          </a:prstGeom>
          <a:solidFill>
            <a:srgbClr val="DDA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7E1B9DB-1B76-49A6-8CB2-3D276E6CF19A}"/>
              </a:ext>
            </a:extLst>
          </p:cNvPr>
          <p:cNvSpPr/>
          <p:nvPr/>
        </p:nvSpPr>
        <p:spPr>
          <a:xfrm>
            <a:off x="532183" y="3429000"/>
            <a:ext cx="1307082" cy="1311923"/>
          </a:xfrm>
          <a:prstGeom prst="ellipse">
            <a:avLst/>
          </a:prstGeom>
          <a:solidFill>
            <a:srgbClr val="DDA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3891658-090D-47BA-BBAD-F488840ABBAF}"/>
              </a:ext>
            </a:extLst>
          </p:cNvPr>
          <p:cNvSpPr/>
          <p:nvPr/>
        </p:nvSpPr>
        <p:spPr>
          <a:xfrm>
            <a:off x="532183" y="5118397"/>
            <a:ext cx="1307082" cy="1311923"/>
          </a:xfrm>
          <a:prstGeom prst="ellipse">
            <a:avLst/>
          </a:prstGeom>
          <a:solidFill>
            <a:srgbClr val="DDA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E630729-C233-4FA5-B82B-97ECE2361038}"/>
              </a:ext>
            </a:extLst>
          </p:cNvPr>
          <p:cNvSpPr/>
          <p:nvPr/>
        </p:nvSpPr>
        <p:spPr>
          <a:xfrm>
            <a:off x="4476078" y="1739603"/>
            <a:ext cx="1307082" cy="1311923"/>
          </a:xfrm>
          <a:prstGeom prst="ellipse">
            <a:avLst/>
          </a:prstGeom>
          <a:solidFill>
            <a:srgbClr val="6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3F20D19C-1BB7-4B14-A6B9-E33C1DDC1467}"/>
              </a:ext>
            </a:extLst>
          </p:cNvPr>
          <p:cNvSpPr/>
          <p:nvPr/>
        </p:nvSpPr>
        <p:spPr>
          <a:xfrm>
            <a:off x="4476078" y="3366654"/>
            <a:ext cx="1307082" cy="1311923"/>
          </a:xfrm>
          <a:prstGeom prst="ellipse">
            <a:avLst/>
          </a:prstGeom>
          <a:solidFill>
            <a:srgbClr val="6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6D42C8D-AC44-410B-A641-27AC754D0141}"/>
              </a:ext>
            </a:extLst>
          </p:cNvPr>
          <p:cNvSpPr/>
          <p:nvPr/>
        </p:nvSpPr>
        <p:spPr>
          <a:xfrm>
            <a:off x="4476078" y="4931359"/>
            <a:ext cx="1307082" cy="1311923"/>
          </a:xfrm>
          <a:prstGeom prst="ellipse">
            <a:avLst/>
          </a:prstGeom>
          <a:solidFill>
            <a:srgbClr val="6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7B1E2A92-3968-4822-9C96-1A522F596303}"/>
              </a:ext>
            </a:extLst>
          </p:cNvPr>
          <p:cNvSpPr/>
          <p:nvPr/>
        </p:nvSpPr>
        <p:spPr>
          <a:xfrm>
            <a:off x="8419973" y="1739603"/>
            <a:ext cx="1307082" cy="1311923"/>
          </a:xfrm>
          <a:prstGeom prst="ellipse">
            <a:avLst/>
          </a:prstGeom>
          <a:solidFill>
            <a:srgbClr val="DDA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712689C-E1B9-4EBF-8426-E98F244EE92E}"/>
              </a:ext>
            </a:extLst>
          </p:cNvPr>
          <p:cNvSpPr/>
          <p:nvPr/>
        </p:nvSpPr>
        <p:spPr>
          <a:xfrm>
            <a:off x="8419973" y="3429000"/>
            <a:ext cx="1307082" cy="1311923"/>
          </a:xfrm>
          <a:prstGeom prst="ellipse">
            <a:avLst/>
          </a:prstGeom>
          <a:solidFill>
            <a:srgbClr val="DDA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0CB767D-9714-475C-8C1C-588E9ECD5CD2}"/>
              </a:ext>
            </a:extLst>
          </p:cNvPr>
          <p:cNvSpPr/>
          <p:nvPr/>
        </p:nvSpPr>
        <p:spPr>
          <a:xfrm>
            <a:off x="8419973" y="5118397"/>
            <a:ext cx="1307082" cy="1311923"/>
          </a:xfrm>
          <a:prstGeom prst="ellipse">
            <a:avLst/>
          </a:prstGeom>
          <a:solidFill>
            <a:srgbClr val="DDA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close up of a white wall&#10;&#10;Description automatically generated">
            <a:extLst>
              <a:ext uri="{FF2B5EF4-FFF2-40B4-BE49-F238E27FC236}">
                <a16:creationId xmlns:a16="http://schemas.microsoft.com/office/drawing/2014/main" xmlns="" id="{D939833A-BA85-4451-BFC6-899857E08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7950">
            <a:off x="766276" y="3674932"/>
            <a:ext cx="941411" cy="941411"/>
          </a:xfrm>
          <a:prstGeom prst="rect">
            <a:avLst/>
          </a:prstGeom>
        </p:spPr>
      </p:pic>
      <p:pic>
        <p:nvPicPr>
          <p:cNvPr id="3072" name="Picture 307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C51CE70-6474-4519-A445-9EEB0EC9E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5" y="1884773"/>
            <a:ext cx="937369" cy="1010410"/>
          </a:xfrm>
          <a:prstGeom prst="rect">
            <a:avLst/>
          </a:prstGeom>
        </p:spPr>
      </p:pic>
      <p:pic>
        <p:nvPicPr>
          <p:cNvPr id="3076" name="Picture 4" descr="Library of locked up chemicals png free stock black and white png ...">
            <a:extLst>
              <a:ext uri="{FF2B5EF4-FFF2-40B4-BE49-F238E27FC236}">
                <a16:creationId xmlns:a16="http://schemas.microsoft.com/office/drawing/2014/main" xmlns="" id="{26F52DC7-6BFF-4D19-BCD4-D4B210F76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1" y="5330900"/>
            <a:ext cx="683805" cy="8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07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2711C3E-5E56-445C-975A-A98B529D4A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00" y="1963237"/>
            <a:ext cx="884335" cy="843956"/>
          </a:xfrm>
          <a:prstGeom prst="rect">
            <a:avLst/>
          </a:prstGeom>
        </p:spPr>
      </p:pic>
      <p:pic>
        <p:nvPicPr>
          <p:cNvPr id="3079" name="Picture 3078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C08FF23F-CB9B-48F3-BF26-8380D06299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42" y="3431441"/>
            <a:ext cx="1346555" cy="1106419"/>
          </a:xfrm>
          <a:prstGeom prst="rect">
            <a:avLst/>
          </a:prstGeom>
          <a:effectLst>
            <a:outerShdw dir="5400000" sx="98000" sy="98000" algn="ctr" rotWithShape="0">
              <a:schemeClr val="tx1"/>
            </a:outerShdw>
          </a:effectLst>
        </p:spPr>
      </p:pic>
      <p:pic>
        <p:nvPicPr>
          <p:cNvPr id="3086" name="Picture 14" descr="Dust clipart speck, Dust speck Transparent FREE for download on ...">
            <a:extLst>
              <a:ext uri="{FF2B5EF4-FFF2-40B4-BE49-F238E27FC236}">
                <a16:creationId xmlns:a16="http://schemas.microsoft.com/office/drawing/2014/main" xmlns="" id="{0B9D5582-CA7E-4A4D-9ABC-C276F4E39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22" y="5205863"/>
            <a:ext cx="806993" cy="89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Food Steam Transparent &amp; PNG Clipart Free Download - YWD">
            <a:extLst>
              <a:ext uri="{FF2B5EF4-FFF2-40B4-BE49-F238E27FC236}">
                <a16:creationId xmlns:a16="http://schemas.microsoft.com/office/drawing/2014/main" xmlns="" id="{AB0F1A1C-8125-4DAD-B878-FEEDCDDC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760" y="1963237"/>
            <a:ext cx="640032" cy="878563"/>
          </a:xfrm>
          <a:prstGeom prst="rect">
            <a:avLst/>
          </a:prstGeom>
          <a:noFill/>
          <a:effectLst>
            <a:outerShdw dir="1482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Free Cigarette Cliparts, Download Free Clip Art, Free Clip Art on ...">
            <a:extLst>
              <a:ext uri="{FF2B5EF4-FFF2-40B4-BE49-F238E27FC236}">
                <a16:creationId xmlns:a16="http://schemas.microsoft.com/office/drawing/2014/main" xmlns="" id="{33327E39-9328-4696-8D34-8A4342669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931" y="3757826"/>
            <a:ext cx="919029" cy="80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xmlns="" id="{AE5670C4-370E-4436-8512-8F9703534DA5}"/>
              </a:ext>
            </a:extLst>
          </p:cNvPr>
          <p:cNvSpPr txBox="1">
            <a:spLocks/>
          </p:cNvSpPr>
          <p:nvPr/>
        </p:nvSpPr>
        <p:spPr>
          <a:xfrm>
            <a:off x="9883585" y="3852576"/>
            <a:ext cx="2706624" cy="537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VOCs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087" name="Picture 308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421BF59-AB15-4456-AF9C-909737A348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90" y="5370732"/>
            <a:ext cx="880362" cy="807249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AF6E1983-DE93-49D8-8E78-88E811C1B969}"/>
              </a:ext>
            </a:extLst>
          </p:cNvPr>
          <p:cNvSpPr txBox="1">
            <a:spLocks/>
          </p:cNvSpPr>
          <p:nvPr/>
        </p:nvSpPr>
        <p:spPr>
          <a:xfrm>
            <a:off x="1864219" y="2125387"/>
            <a:ext cx="2706624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Viruses</a:t>
            </a:r>
          </a:p>
        </p:txBody>
      </p:sp>
    </p:spTree>
    <p:extLst>
      <p:ext uri="{BB962C8B-B14F-4D97-AF65-F5344CB8AC3E}">
        <p14:creationId xmlns:p14="http://schemas.microsoft.com/office/powerpoint/2010/main" val="2121581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E3D4D-73DE-4D48-B00E-2D2C15A3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is HEPA Filtration? – Proven Technology to Remove all pathogens regardless of composition</a:t>
            </a:r>
            <a:endParaRPr lang="en-US" sz="3600" dirty="0"/>
          </a:p>
        </p:txBody>
      </p:sp>
      <p:pic>
        <p:nvPicPr>
          <p:cNvPr id="4" name="Content Placeholder 3" descr="A picture containing computer&#10;&#10;Description automatically generated">
            <a:extLst>
              <a:ext uri="{FF2B5EF4-FFF2-40B4-BE49-F238E27FC236}">
                <a16:creationId xmlns="" xmlns:a16="http://schemas.microsoft.com/office/drawing/2014/main" id="{0AA0194B-E00C-4967-AA04-4421A426D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75" y="1876425"/>
            <a:ext cx="4968410" cy="44529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E5DE061C-293E-4198-B1D3-8E1B1248CC66}"/>
              </a:ext>
            </a:extLst>
          </p:cNvPr>
          <p:cNvSpPr txBox="1">
            <a:spLocks/>
          </p:cNvSpPr>
          <p:nvPr/>
        </p:nvSpPr>
        <p:spPr>
          <a:xfrm>
            <a:off x="504860" y="1981200"/>
            <a:ext cx="5742661" cy="1991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62C59"/>
                </a:solidFill>
                <a:latin typeface="Brandon Grotesque Medium" panose="020B0603020203060202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62C59"/>
                </a:solidFill>
                <a:latin typeface="Brandon Grotesque Light" panose="020B0303020203060202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62C59"/>
                </a:solidFill>
                <a:latin typeface="Brandon Grotesque Light" panose="020B0303020203060202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62C59"/>
                </a:solidFill>
                <a:latin typeface="Brandon Grotesque Light" panose="020B0303020203060202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62C59"/>
                </a:solidFill>
                <a:latin typeface="Brandon Grotesque Light" panose="020B0303020203060202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400" b="1" dirty="0" smtClean="0"/>
              <a:t>High-Efficiency Particulate </a:t>
            </a:r>
            <a:r>
              <a:rPr lang="en-US" altLang="en-US" sz="7400" b="1" dirty="0"/>
              <a:t>A</a:t>
            </a:r>
            <a:r>
              <a:rPr lang="en-US" altLang="en-US" sz="7400" b="1" dirty="0" smtClean="0"/>
              <a:t>ir</a:t>
            </a:r>
            <a:r>
              <a:rPr lang="en-US" altLang="en-US" sz="7400" dirty="0" smtClean="0"/>
              <a:t> (</a:t>
            </a:r>
            <a:r>
              <a:rPr lang="en-US" altLang="en-US" sz="7400" b="1" dirty="0" smtClean="0"/>
              <a:t>HEPA</a:t>
            </a:r>
            <a:r>
              <a:rPr lang="en-US" altLang="en-US" sz="7400" dirty="0" smtClean="0"/>
              <a:t>) is an efficiency standard of air filters developed by the U.S. Department of Energy </a:t>
            </a:r>
          </a:p>
          <a:p>
            <a:r>
              <a:rPr lang="en-US" altLang="en-US" sz="7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HEPA air filter must remove—from the air that passes through—at least 99.97% of particles whose diameter is equal to 0.3 </a:t>
            </a:r>
            <a:r>
              <a:rPr lang="en-US" altLang="en-US" sz="7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μm</a:t>
            </a:r>
            <a:r>
              <a:rPr lang="en-US" altLang="en-US" sz="7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; with the </a:t>
            </a:r>
            <a:r>
              <a:rPr lang="en-US" altLang="en-US" sz="7400" b="1" dirty="0">
                <a:latin typeface="Calibri" panose="020F0502020204030204" pitchFamily="34" charset="0"/>
                <a:cs typeface="Calibri" panose="020F0502020204030204" pitchFamily="34" charset="0"/>
              </a:rPr>
              <a:t>filtration</a:t>
            </a:r>
            <a:r>
              <a:rPr lang="en-US" altLang="en-US" sz="7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efficiency increasing for particle diameters both less than and greater than 0.3 </a:t>
            </a:r>
            <a:r>
              <a:rPr lang="en-US" altLang="en-US" sz="74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μm</a:t>
            </a:r>
            <a:endParaRPr lang="en-US" altLang="en-US" sz="74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altLang="en-US" sz="9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How do we know it works? </a:t>
            </a:r>
          </a:p>
          <a:p>
            <a:r>
              <a:rPr lang="en-US" altLang="en-US" sz="7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It has been around since 1940’s – designed to remove nuclear particles and keep scientists safe</a:t>
            </a:r>
          </a:p>
          <a:p>
            <a:r>
              <a:rPr lang="en-US" altLang="en-US" sz="7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Used in BSL3/4 Bio-aerosol </a:t>
            </a:r>
            <a:r>
              <a:rPr lang="en-US" altLang="en-US" sz="7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en-US" altLang="en-US" sz="7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abs – keep researchers safe</a:t>
            </a:r>
          </a:p>
          <a:p>
            <a:r>
              <a:rPr lang="en-US" altLang="en-US" sz="7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Used in Airborne Infectious Isolation Rooms (AII) – Keep hospital staff and patients safe</a:t>
            </a:r>
          </a:p>
          <a:p>
            <a:r>
              <a:rPr lang="en-US" altLang="en-US" sz="7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Used in semiconductor – manufacturing of microchips</a:t>
            </a:r>
          </a:p>
          <a:p>
            <a:r>
              <a:rPr lang="en-US" altLang="en-US" sz="7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Used in cleanroom application – pharma, life sciences</a:t>
            </a:r>
          </a:p>
          <a:p>
            <a:pPr marL="0" indent="0">
              <a:buNone/>
            </a:pPr>
            <a:endParaRPr lang="en-US" sz="7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9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E3D4D-73DE-4D48-B00E-2D2C15A3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3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Filtration Efficiency – MERV 13 vs. HEPA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E5DE061C-293E-4198-B1D3-8E1B1248CC66}"/>
              </a:ext>
            </a:extLst>
          </p:cNvPr>
          <p:cNvSpPr txBox="1">
            <a:spLocks/>
          </p:cNvSpPr>
          <p:nvPr/>
        </p:nvSpPr>
        <p:spPr>
          <a:xfrm>
            <a:off x="504860" y="1982586"/>
            <a:ext cx="5742661" cy="19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62C59"/>
                </a:solidFill>
                <a:latin typeface="Brandon Grotesque Medium" panose="020B0603020203060202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62C59"/>
                </a:solidFill>
                <a:latin typeface="Brandon Grotesque Light" panose="020B0303020203060202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62C59"/>
                </a:solidFill>
                <a:latin typeface="Brandon Grotesque Light" panose="020B0303020203060202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62C59"/>
                </a:solidFill>
                <a:latin typeface="Brandon Grotesque Light" panose="020B0303020203060202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62C59"/>
                </a:solidFill>
                <a:latin typeface="Brandon Grotesque Light" panose="020B0303020203060202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FF68242-28C4-4DCE-89CA-BBE2EEC33C6B}"/>
              </a:ext>
            </a:extLst>
          </p:cNvPr>
          <p:cNvGrpSpPr/>
          <p:nvPr/>
        </p:nvGrpSpPr>
        <p:grpSpPr>
          <a:xfrm>
            <a:off x="2517075" y="1132935"/>
            <a:ext cx="7460892" cy="5044027"/>
            <a:chOff x="2365554" y="1313911"/>
            <a:chExt cx="7460892" cy="5182139"/>
          </a:xfrm>
        </p:grpSpPr>
        <p:pic>
          <p:nvPicPr>
            <p:cNvPr id="13" name="Picture 2" descr="https://www.gannett-cdn.com/experiments/usatoday/gifs/tool/1761-merv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554" y="1313911"/>
              <a:ext cx="7460892" cy="5182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B918792-9EFC-4F1B-A9C4-E7A053BFA2A9}"/>
                </a:ext>
              </a:extLst>
            </p:cNvPr>
            <p:cNvSpPr txBox="1"/>
            <p:nvPr/>
          </p:nvSpPr>
          <p:spPr>
            <a:xfrm>
              <a:off x="6142928" y="1440237"/>
              <a:ext cx="3425869" cy="523220"/>
            </a:xfrm>
            <a:prstGeom prst="rect">
              <a:avLst/>
            </a:prstGeom>
            <a:solidFill>
              <a:srgbClr val="F1F1F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 Most SARS-coV-2 airborne particles range are .06 - .14 Microns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560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of an Air Purifier - Pathogen Mitigation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Any Air Purifier Considered for use in American Institutions for purposes of </a:t>
            </a:r>
            <a:r>
              <a:rPr lang="en-US" b="1" dirty="0"/>
              <a:t>pathogen mitigation </a:t>
            </a:r>
            <a:r>
              <a:rPr lang="en-US" dirty="0"/>
              <a:t>must conform to established US Standards. This includes:</a:t>
            </a:r>
          </a:p>
          <a:p>
            <a:r>
              <a:rPr lang="en-US" dirty="0"/>
              <a:t>FDA </a:t>
            </a:r>
            <a:r>
              <a:rPr lang="en-US" i="1" dirty="0"/>
              <a:t>Compliance</a:t>
            </a:r>
            <a:endParaRPr lang="en-US" dirty="0"/>
          </a:p>
          <a:p>
            <a:r>
              <a:rPr lang="en-US" dirty="0"/>
              <a:t>EPA </a:t>
            </a:r>
            <a:r>
              <a:rPr lang="en-US" i="1" dirty="0"/>
              <a:t>Registration</a:t>
            </a:r>
            <a:endParaRPr lang="en-US" dirty="0"/>
          </a:p>
          <a:p>
            <a:r>
              <a:rPr lang="en-US" dirty="0"/>
              <a:t>Institute of Environmental Science and Technology (IEST) </a:t>
            </a:r>
            <a:r>
              <a:rPr lang="en-US" i="1" dirty="0" smtClean="0"/>
              <a:t>Certifications</a:t>
            </a:r>
          </a:p>
          <a:p>
            <a:r>
              <a:rPr lang="en-US" dirty="0" smtClean="0"/>
              <a:t>UL Listed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As well as Guidelines established by </a:t>
            </a:r>
            <a:r>
              <a:rPr lang="en-US" b="1" dirty="0"/>
              <a:t>ASHRAE,</a:t>
            </a:r>
            <a:r>
              <a:rPr lang="en-US" dirty="0"/>
              <a:t> </a:t>
            </a:r>
            <a:r>
              <a:rPr lang="en-US" b="1" dirty="0"/>
              <a:t>CDC and OSHA for </a:t>
            </a:r>
            <a:r>
              <a:rPr lang="en-US" b="1" i="1" dirty="0"/>
              <a:t>Engineering Controls:</a:t>
            </a:r>
          </a:p>
          <a:p>
            <a:r>
              <a:rPr lang="en-US">
                <a:latin typeface="Brandon Grotesque Medium"/>
              </a:rPr>
              <a:t>Increase outdoor air ventilation</a:t>
            </a:r>
          </a:p>
          <a:p>
            <a:r>
              <a:rPr lang="en-US" dirty="0"/>
              <a:t>Increase total airflow supply to occupied spaces, when possible</a:t>
            </a:r>
          </a:p>
          <a:p>
            <a:r>
              <a:rPr lang="en-US" dirty="0"/>
              <a:t>Improve Filtration Efficiency</a:t>
            </a:r>
          </a:p>
          <a:p>
            <a:r>
              <a:rPr lang="en-US" dirty="0"/>
              <a:t>Use portable high-efficiency particulate air (HEPA) fan/filtration systems to help enhance air cleaning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3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E3D4D-73DE-4D48-B00E-2D2C15A3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of guidance to a clear, concise and measurable 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3ECF77-8788-EE4E-ACCC-BF84F1798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532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AirBox</a:t>
            </a:r>
            <a:r>
              <a:rPr lang="en-US" dirty="0" smtClean="0"/>
              <a:t>’ position is that our plan is not only about the pandemic response but moreover it is about setting a standard for Indoor Air Quality based on respiratory aerosol abatement that provides a safe, hygienic environment for occupants. Our plan will meet or exceed eventual requirements that evolve from any of these administrative authorities (ASHRAE, OSHA, CDC, FDA, EPA) </a:t>
            </a:r>
            <a:endParaRPr lang="en-US" dirty="0"/>
          </a:p>
          <a:p>
            <a:pPr marL="0" indent="0">
              <a:buNone/>
            </a:pPr>
            <a:r>
              <a:rPr lang="en-US" b="1" u="sng" dirty="0" err="1" smtClean="0"/>
              <a:t>AirBox</a:t>
            </a:r>
            <a:r>
              <a:rPr lang="en-US" b="1" u="sng" dirty="0" smtClean="0"/>
              <a:t> 4 pillars</a:t>
            </a:r>
          </a:p>
          <a:p>
            <a:r>
              <a:rPr lang="en-US" dirty="0" err="1" smtClean="0"/>
              <a:t>AirBox</a:t>
            </a:r>
            <a:r>
              <a:rPr lang="en-US" dirty="0" smtClean="0"/>
              <a:t> CFD modeling suggest control of the airflow dynamics within the room is the most effective means of mitigating cross contamination of respiratory aerosols in proximity</a:t>
            </a:r>
            <a:endParaRPr lang="en-US" dirty="0"/>
          </a:p>
          <a:p>
            <a:r>
              <a:rPr lang="en-US" dirty="0" smtClean="0"/>
              <a:t>(Long term) Installation of Air Purifiers in each return air duct completely eliminates respiratory aerosol migration within multiple rooms. </a:t>
            </a:r>
            <a:r>
              <a:rPr lang="en-US" dirty="0"/>
              <a:t>I</a:t>
            </a:r>
            <a:r>
              <a:rPr lang="en-US" dirty="0" smtClean="0"/>
              <a:t>nstalling portable air purifiers in the room is the most effective and cost efficient mitigation plan (short term)</a:t>
            </a:r>
          </a:p>
          <a:p>
            <a:r>
              <a:rPr lang="en-US" dirty="0" smtClean="0"/>
              <a:t>Use of CO2 as a proxy for RA’s allows low cost efficient monitoring of safe of levels of RA’s. Setting alert/investigation at 1000 PPM and alarm/evacuate at 2000 PPM</a:t>
            </a:r>
          </a:p>
          <a:p>
            <a:r>
              <a:rPr lang="en-US" dirty="0" smtClean="0"/>
              <a:t>Antimicrobial treated filters are effective in neutralizing COVID-19 given it has a membrane “cell” wall</a:t>
            </a:r>
          </a:p>
          <a:p>
            <a:pPr marL="0" indent="0">
              <a:buNone/>
            </a:pPr>
            <a:r>
              <a:rPr lang="en-US" dirty="0" smtClean="0"/>
              <a:t>*eliminate </a:t>
            </a:r>
            <a:r>
              <a:rPr lang="en-US" dirty="0" err="1" smtClean="0"/>
              <a:t>Plexiglass</a:t>
            </a:r>
            <a:r>
              <a:rPr lang="en-US" dirty="0" smtClean="0"/>
              <a:t> partitions, balancing to existing ASHRAE standards and the use of portable dynamic air purifiers can minimize horizontal airflow patterns in the Breathing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53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31CA14-B7BF-844A-8116-FA703D97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AIRBOX Help?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537"/>
          <a:stretch/>
        </p:blipFill>
        <p:spPr>
          <a:xfrm>
            <a:off x="852709" y="1825624"/>
            <a:ext cx="5035211" cy="419680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0A52EB-4E3E-8247-9201-E4082A2045C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AIRBOX takes the square footage and occupancy of each facility into consideration to offer hospitals and healthcare facilities a Safe Air plan tailored to their specific needs.</a:t>
            </a:r>
          </a:p>
          <a:p>
            <a:r>
              <a:rPr lang="en-US" dirty="0"/>
              <a:t>Each HEPA filter is certified – meets conformance &amp; standards set forth by </a:t>
            </a:r>
            <a:r>
              <a:rPr lang="en-US" dirty="0" smtClean="0"/>
              <a:t>FDA/ASHRAE/OSHA/IEST Standards</a:t>
            </a:r>
            <a:endParaRPr lang="en-US" dirty="0"/>
          </a:p>
          <a:p>
            <a:r>
              <a:rPr lang="en-US" dirty="0"/>
              <a:t>Removes &gt;99.99% of all particles, including dangerous pathogens, from breathing air</a:t>
            </a:r>
          </a:p>
        </p:txBody>
      </p:sp>
    </p:spTree>
    <p:extLst>
      <p:ext uri="{BB962C8B-B14F-4D97-AF65-F5344CB8AC3E}">
        <p14:creationId xmlns:p14="http://schemas.microsoft.com/office/powerpoint/2010/main" val="238170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14DD8B-3789-436F-AB82-3B202C5B2A39}"/>
              </a:ext>
            </a:extLst>
          </p:cNvPr>
          <p:cNvSpPr/>
          <p:nvPr/>
        </p:nvSpPr>
        <p:spPr>
          <a:xfrm>
            <a:off x="8357777" y="2019645"/>
            <a:ext cx="3440112" cy="4405217"/>
          </a:xfrm>
          <a:prstGeom prst="rect">
            <a:avLst/>
          </a:prstGeom>
          <a:solidFill>
            <a:srgbClr val="6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8DF61D-5339-4853-A1D7-BB1001873259}"/>
              </a:ext>
            </a:extLst>
          </p:cNvPr>
          <p:cNvSpPr/>
          <p:nvPr/>
        </p:nvSpPr>
        <p:spPr>
          <a:xfrm>
            <a:off x="8494735" y="3343806"/>
            <a:ext cx="31661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Brandon Grotesque" panose="020B0603020203060202" pitchFamily="34" charset="77"/>
              </a:rPr>
              <a:t>Both the Apex and Peak Series use two pre-filters before the HEPA filter to ensure all particles regardless of composition are being effectively captured and to increase longevity of the HEPA Filter.</a:t>
            </a:r>
          </a:p>
        </p:txBody>
      </p: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xmlns="" id="{42CAC242-953B-EF4C-8974-D898A67E9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42" y="546908"/>
            <a:ext cx="3851083" cy="1344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69" t="2250" b="792"/>
          <a:stretch/>
        </p:blipFill>
        <p:spPr>
          <a:xfrm>
            <a:off x="132347" y="503821"/>
            <a:ext cx="8081745" cy="60398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48DE5D1-D1BD-41FE-92B9-BC19C762ABA0}"/>
              </a:ext>
            </a:extLst>
          </p:cNvPr>
          <p:cNvSpPr txBox="1"/>
          <p:nvPr/>
        </p:nvSpPr>
        <p:spPr>
          <a:xfrm>
            <a:off x="8507971" y="2182570"/>
            <a:ext cx="2971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Brandon Grotesque Black" panose="020B0603020203060202" pitchFamily="34" charset="77"/>
                <a:cs typeface="Aharoni" panose="02010803020104030203" pitchFamily="2" charset="-79"/>
              </a:rPr>
              <a:t>Filters</a:t>
            </a:r>
          </a:p>
        </p:txBody>
      </p:sp>
      <p:sp>
        <p:nvSpPr>
          <p:cNvPr id="9" name="Oval 8"/>
          <p:cNvSpPr/>
          <p:nvPr/>
        </p:nvSpPr>
        <p:spPr>
          <a:xfrm>
            <a:off x="1708484" y="263755"/>
            <a:ext cx="1118937" cy="5062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712369" y="130655"/>
            <a:ext cx="1118937" cy="5062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363273" y="165206"/>
            <a:ext cx="1118937" cy="5062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1474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Yellow and Tosca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FFAA00"/>
      </a:accent1>
      <a:accent2>
        <a:srgbClr val="249F9F"/>
      </a:accent2>
      <a:accent3>
        <a:srgbClr val="BF7F00"/>
      </a:accent3>
      <a:accent4>
        <a:srgbClr val="1A7777"/>
      </a:accent4>
      <a:accent5>
        <a:srgbClr val="FFCC65"/>
      </a:accent5>
      <a:accent6>
        <a:srgbClr val="64DCDC"/>
      </a:accent6>
      <a:hlink>
        <a:srgbClr val="A05024"/>
      </a:hlink>
      <a:folHlink>
        <a:srgbClr val="FEC0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100843</TotalTime>
  <Words>1817</Words>
  <Application>Microsoft Office PowerPoint</Application>
  <PresentationFormat>Widescreen</PresentationFormat>
  <Paragraphs>180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Aharoni</vt:lpstr>
      <vt:lpstr>Arial</vt:lpstr>
      <vt:lpstr>Brandon Grotesque</vt:lpstr>
      <vt:lpstr>Brandon Grotesque Black</vt:lpstr>
      <vt:lpstr>Brandon Grotesque Light</vt:lpstr>
      <vt:lpstr>Brandon Grotesque Medium</vt:lpstr>
      <vt:lpstr>Calibri</vt:lpstr>
      <vt:lpstr>Calibri Light</vt:lpstr>
      <vt:lpstr>Montserrat</vt:lpstr>
      <vt:lpstr>Montserrat ExtraBold</vt:lpstr>
      <vt:lpstr>Questrial</vt:lpstr>
      <vt:lpstr>Segoe UI Light</vt:lpstr>
      <vt:lpstr>Office Theme</vt:lpstr>
      <vt:lpstr>PowerPoint Presentation</vt:lpstr>
      <vt:lpstr>Indoor Air Quality (IAQ) – Why AirBox?</vt:lpstr>
      <vt:lpstr>AirBox Safe Air Plan helps protect from: </vt:lpstr>
      <vt:lpstr>What is HEPA Filtration? – Proven Technology to Remove all pathogens regardless of composition</vt:lpstr>
      <vt:lpstr>Filtration Efficiency – MERV 13 vs. HEPA</vt:lpstr>
      <vt:lpstr>Expectations of an Air Purifier - Pathogen Mitigation</vt:lpstr>
      <vt:lpstr>Conversion of guidance to a clear, concise and measurable plan</vt:lpstr>
      <vt:lpstr>How Can AIRBOX Help?</vt:lpstr>
      <vt:lpstr>PowerPoint Presentation</vt:lpstr>
      <vt:lpstr>Dynamic Room Purge Technology</vt:lpstr>
      <vt:lpstr>Microorganism Reduction Rate</vt:lpstr>
      <vt:lpstr>CFD Modeling </vt:lpstr>
      <vt:lpstr>CFD Modeling Real Life Applications</vt:lpstr>
      <vt:lpstr>Target Markets – Budd Group Clients</vt:lpstr>
      <vt:lpstr>Alternative/Supplemental Products</vt:lpstr>
      <vt:lpstr>Alternative/Supplemental Products</vt:lpstr>
      <vt:lpstr>Alternative/Supplemental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AQR</dc:creator>
  <cp:lastModifiedBy>Windows User</cp:lastModifiedBy>
  <cp:revision>107</cp:revision>
  <dcterms:created xsi:type="dcterms:W3CDTF">2020-01-05T04:37:17Z</dcterms:created>
  <dcterms:modified xsi:type="dcterms:W3CDTF">2021-05-19T13:23:44Z</dcterms:modified>
</cp:coreProperties>
</file>